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695" r:id="rId3"/>
    <p:sldMasterId id="2147483660" r:id="rId4"/>
  </p:sldMasterIdLst>
  <p:notesMasterIdLst>
    <p:notesMasterId r:id="rId30"/>
  </p:notesMasterIdLst>
  <p:handoutMasterIdLst>
    <p:handoutMasterId r:id="rId31"/>
  </p:handoutMasterIdLst>
  <p:sldIdLst>
    <p:sldId id="256" r:id="rId5"/>
    <p:sldId id="1006" r:id="rId6"/>
    <p:sldId id="1007" r:id="rId7"/>
    <p:sldId id="1014" r:id="rId8"/>
    <p:sldId id="1008" r:id="rId9"/>
    <p:sldId id="782" r:id="rId10"/>
    <p:sldId id="718" r:id="rId11"/>
    <p:sldId id="958" r:id="rId12"/>
    <p:sldId id="1003" r:id="rId13"/>
    <p:sldId id="924" r:id="rId14"/>
    <p:sldId id="1004" r:id="rId15"/>
    <p:sldId id="1005" r:id="rId16"/>
    <p:sldId id="934" r:id="rId17"/>
    <p:sldId id="939" r:id="rId18"/>
    <p:sldId id="961" r:id="rId19"/>
    <p:sldId id="962" r:id="rId20"/>
    <p:sldId id="963" r:id="rId21"/>
    <p:sldId id="928" r:id="rId22"/>
    <p:sldId id="966" r:id="rId23"/>
    <p:sldId id="967" r:id="rId24"/>
    <p:sldId id="586" r:id="rId25"/>
    <p:sldId id="1010" r:id="rId26"/>
    <p:sldId id="1011" r:id="rId27"/>
    <p:sldId id="1012" r:id="rId28"/>
    <p:sldId id="1013" r:id="rId29"/>
  </p:sldIdLst>
  <p:sldSz cx="9144000" cy="6858000" type="screen4x3"/>
  <p:notesSz cx="6950075" cy="923607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95666"/>
    <a:srgbClr val="595761"/>
    <a:srgbClr val="59585D"/>
    <a:srgbClr val="595959"/>
    <a:srgbClr val="006500"/>
    <a:srgbClr val="FF7C80"/>
    <a:srgbClr val="800505"/>
    <a:srgbClr val="FF5050"/>
    <a:srgbClr val="0066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1830" autoAdjust="0"/>
  </p:normalViewPr>
  <p:slideViewPr>
    <p:cSldViewPr snapToGrid="0">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58989913" cy="5898991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5277777777777779E-2"/>
          <c:y val="0.17613779434658183"/>
          <c:w val="0.96944444444444455"/>
          <c:h val="0.68267937938778145"/>
        </c:manualLayout>
      </c:layout>
      <c:barChart>
        <c:barDir val="col"/>
        <c:grouping val="clustered"/>
        <c:ser>
          <c:idx val="0"/>
          <c:order val="0"/>
          <c:tx>
            <c:strRef>
              <c:f>Sheet1!$B$1</c:f>
              <c:strCache>
                <c:ptCount val="1"/>
                <c:pt idx="0">
                  <c:v>Yes</c:v>
                </c:pt>
              </c:strCache>
            </c:strRef>
          </c:tx>
          <c:spPr>
            <a:solidFill>
              <a:srgbClr val="000076"/>
            </a:solidFill>
            <a:ln w="12700">
              <a:solidFill>
                <a:prstClr val="black"/>
              </a:solidFill>
            </a:ln>
            <a:scene3d>
              <a:camera prst="orthographicFront"/>
              <a:lightRig rig="chilly" dir="t"/>
            </a:scene3d>
            <a:sp3d>
              <a:bevelT/>
            </a:sp3d>
          </c:spPr>
          <c:dPt>
            <c:idx val="0"/>
            <c:spPr>
              <a:solidFill>
                <a:srgbClr val="006600"/>
              </a:solidFill>
              <a:ln w="12700">
                <a:solidFill>
                  <a:prstClr val="black"/>
                </a:solidFill>
              </a:ln>
              <a:scene3d>
                <a:camera prst="orthographicFront"/>
                <a:lightRig rig="chilly" dir="t"/>
              </a:scene3d>
              <a:sp3d>
                <a:bevelT/>
              </a:sp3d>
            </c:spPr>
          </c:dPt>
          <c:dLbls>
            <c:numFmt formatCode="0%" sourceLinked="0"/>
            <c:spPr>
              <a:scene3d>
                <a:camera prst="orthographicFront"/>
                <a:lightRig rig="threePt" dir="t"/>
              </a:scene3d>
              <a:sp3d>
                <a:bevelB/>
              </a:sp3d>
            </c:spPr>
            <c:txPr>
              <a:bodyPr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0.21000000000000002</c:v>
                </c:pt>
              </c:numCache>
            </c:numRef>
          </c:val>
        </c:ser>
        <c:ser>
          <c:idx val="1"/>
          <c:order val="1"/>
          <c:tx>
            <c:strRef>
              <c:f>Sheet1!$C$1</c:f>
              <c:strCache>
                <c:ptCount val="1"/>
                <c:pt idx="0">
                  <c:v>No</c:v>
                </c:pt>
              </c:strCache>
            </c:strRef>
          </c:tx>
          <c:spPr>
            <a:solidFill>
              <a:srgbClr val="000000">
                <a:lumMod val="65000"/>
                <a:lumOff val="35000"/>
              </a:srgbClr>
            </a:solidFill>
            <a:ln w="12700">
              <a:solidFill>
                <a:schemeClr val="tx1"/>
              </a:solidFill>
            </a:ln>
            <a:scene3d>
              <a:camera prst="orthographicFront"/>
              <a:lightRig rig="chilly" dir="t"/>
            </a:scene3d>
            <a:sp3d>
              <a:bevelT/>
            </a:sp3d>
          </c:spPr>
          <c:dLbls>
            <c:dLbl>
              <c:idx val="0"/>
              <c:layout>
                <c:manualLayout>
                  <c:x val="4.1666666666666675E-3"/>
                  <c:y val="0"/>
                </c:manualLayout>
              </c:layout>
              <c:showVal val="1"/>
              <c:extLst>
                <c:ext xmlns:c15="http://schemas.microsoft.com/office/drawing/2012/chart" uri="{CE6537A1-D6FC-4f65-9D91-7224C49458BB}"/>
              </c:extLst>
            </c:dLbl>
            <c:dLbl>
              <c:idx val="1"/>
              <c:layout>
                <c:manualLayout>
                  <c:x val="4.1666666666666675E-3"/>
                  <c:y val="0"/>
                </c:manualLayout>
              </c:layout>
              <c:showVal val="1"/>
              <c:extLst>
                <c:ext xmlns:c15="http://schemas.microsoft.com/office/drawing/2012/chart" uri="{CE6537A1-D6FC-4f65-9D91-7224C49458BB}"/>
              </c:extLst>
            </c:dLbl>
            <c:dLbl>
              <c:idx val="2"/>
              <c:layout>
                <c:manualLayout>
                  <c:x val="4.1666666666667178E-3"/>
                  <c:y val="0"/>
                </c:manualLayout>
              </c:layout>
              <c:showVal val="1"/>
              <c:extLst>
                <c:ext xmlns:c15="http://schemas.microsoft.com/office/drawing/2012/chart" uri="{CE6537A1-D6FC-4f65-9D91-7224C49458BB}"/>
              </c:extLst>
            </c:dLbl>
            <c:dLbl>
              <c:idx val="3"/>
              <c:layout>
                <c:manualLayout>
                  <c:x val="1.3888888888888894E-3"/>
                  <c:y val="0"/>
                </c:manualLayout>
              </c:layout>
              <c:showVal val="1"/>
              <c:extLst>
                <c:ext xmlns:c15="http://schemas.microsoft.com/office/drawing/2012/chart" uri="{CE6537A1-D6FC-4f65-9D91-7224C49458BB}"/>
              </c:extLst>
            </c:dLbl>
            <c:dLbl>
              <c:idx val="4"/>
              <c:layout>
                <c:manualLayout>
                  <c:x val="4.1666666666666675E-3"/>
                  <c:y val="0"/>
                </c:manualLayout>
              </c:layout>
              <c:showVal val="1"/>
              <c:extLst>
                <c:ext xmlns:c15="http://schemas.microsoft.com/office/drawing/2012/chart" uri="{CE6537A1-D6FC-4f65-9D91-7224C49458BB}"/>
              </c:extLst>
            </c:dLbl>
            <c:dLbl>
              <c:idx val="5"/>
              <c:layout>
                <c:manualLayout>
                  <c:x val="4.1666666666666675E-3"/>
                  <c:y val="0"/>
                </c:manualLayout>
              </c:layout>
              <c:showVal val="1"/>
              <c:extLst>
                <c:ext xmlns:c15="http://schemas.microsoft.com/office/drawing/2012/chart" uri="{CE6537A1-D6FC-4f65-9D91-7224C49458BB}"/>
              </c:extLst>
            </c:dLbl>
            <c:dLbl>
              <c:idx val="6"/>
              <c:layout>
                <c:manualLayout>
                  <c:x val="4.1666666666667681E-3"/>
                  <c:y val="0"/>
                </c:manualLayout>
              </c:layout>
              <c:showVal val="1"/>
              <c:extLst>
                <c:ext xmlns:c15="http://schemas.microsoft.com/office/drawing/2012/chart" uri="{CE6537A1-D6FC-4f65-9D91-7224C49458BB}"/>
              </c:extLst>
            </c:dLbl>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0.77000000000000013</c:v>
                </c:pt>
              </c:numCache>
            </c:numRef>
          </c:val>
        </c:ser>
        <c:dLbls/>
        <c:gapWidth val="50"/>
        <c:axId val="180937472"/>
        <c:axId val="180939008"/>
      </c:barChart>
      <c:catAx>
        <c:axId val="180937472"/>
        <c:scaling>
          <c:orientation val="minMax"/>
        </c:scaling>
        <c:axPos val="b"/>
        <c:numFmt formatCode="General" sourceLinked="0"/>
        <c:majorTickMark val="none"/>
        <c:tickLblPos val="nextTo"/>
        <c:spPr>
          <a:noFill/>
          <a:ln>
            <a:noFill/>
          </a:ln>
        </c:spPr>
        <c:txPr>
          <a:bodyPr/>
          <a:lstStyle/>
          <a:p>
            <a:pPr>
              <a:defRPr sz="1600" b="1">
                <a:latin typeface="Arial" pitchFamily="34" charset="0"/>
                <a:cs typeface="Arial" pitchFamily="34" charset="0"/>
              </a:defRPr>
            </a:pPr>
            <a:endParaRPr lang="en-US"/>
          </a:p>
        </c:txPr>
        <c:crossAx val="180939008"/>
        <c:crosses val="autoZero"/>
        <c:lblAlgn val="ctr"/>
        <c:lblOffset val="100"/>
      </c:catAx>
      <c:valAx>
        <c:axId val="180939008"/>
        <c:scaling>
          <c:orientation val="minMax"/>
          <c:max val="1.05"/>
          <c:min val="0"/>
        </c:scaling>
        <c:axPos val="l"/>
        <c:majorGridlines>
          <c:spPr>
            <a:ln>
              <a:solidFill>
                <a:prstClr val="white">
                  <a:alpha val="0"/>
                </a:prstClr>
              </a:solidFill>
            </a:ln>
          </c:spPr>
        </c:majorGridlines>
        <c:numFmt formatCode="0%" sourceLinked="0"/>
        <c:majorTickMark val="none"/>
        <c:tickLblPos val="none"/>
        <c:spPr>
          <a:noFill/>
          <a:ln>
            <a:noFill/>
          </a:ln>
        </c:spPr>
        <c:crossAx val="180937472"/>
        <c:crosses val="autoZero"/>
        <c:crossBetween val="between"/>
        <c:majorUnit val="0.1"/>
        <c:minorUnit val="2.0000000000000032E-2"/>
      </c:valAx>
    </c:plotArea>
    <c:plotVisOnly val="1"/>
    <c:dispBlanksAs val="gap"/>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5050"/>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15853498995075024"/>
                  <c:y val="-2.6161958455395342E-3"/>
                </c:manualLayout>
              </c:layout>
              <c:dLblPos val="ctr"/>
              <c:showVal val="1"/>
              <c:extLst>
                <c:ext xmlns:c15="http://schemas.microsoft.com/office/drawing/2012/chart" uri="{CE6537A1-D6FC-4f65-9D91-7224C49458BB}"/>
              </c:extLst>
            </c:dLbl>
            <c:dLbl>
              <c:idx val="1"/>
              <c:layout>
                <c:manualLayout>
                  <c:x val="0.15565697526147115"/>
                  <c:y val="-2.4001891295444633E-3"/>
                </c:manualLayout>
              </c:layout>
              <c:dLblPos val="ctr"/>
              <c:showVal val="1"/>
              <c:extLst>
                <c:ext xmlns:c15="http://schemas.microsoft.com/office/drawing/2012/chart" uri="{CE6537A1-D6FC-4f65-9D91-7224C49458BB}"/>
              </c:extLst>
            </c:dLbl>
            <c:dLbl>
              <c:idx val="2"/>
              <c:layout>
                <c:manualLayout>
                  <c:x val="9.0416534149297803E-2"/>
                  <c:y val="5.4533451257610501E-3"/>
                </c:manualLayout>
              </c:layout>
              <c:dLblPos val="ctr"/>
              <c:showVal val="1"/>
              <c:extLst>
                <c:ext xmlns:c15="http://schemas.microsoft.com/office/drawing/2012/chart" uri="{CE6537A1-D6FC-4f65-9D91-7224C49458BB}"/>
              </c:extLst>
            </c:dLbl>
            <c:dLbl>
              <c:idx val="3"/>
              <c:layout>
                <c:manualLayout>
                  <c:x val="4.5477563677402071E-2"/>
                  <c:y val="7.4244064092161633E-3"/>
                </c:manualLayout>
              </c:layout>
              <c:dLblPos val="ctr"/>
              <c:showVal val="1"/>
              <c:extLst>
                <c:ext xmlns:c15="http://schemas.microsoft.com/office/drawing/2012/chart" uri="{CE6537A1-D6FC-4f65-9D91-7224C49458BB}"/>
              </c:extLst>
            </c:dLbl>
            <c:dLbl>
              <c:idx val="4"/>
              <c:layout>
                <c:manualLayout>
                  <c:x val="6.2877845736768787E-2"/>
                  <c:y val="7.8537403685841334E-3"/>
                </c:manualLayout>
              </c:layout>
              <c:dLblPos val="ctr"/>
              <c:showVal val="1"/>
              <c:extLst>
                <c:ext xmlns:c15="http://schemas.microsoft.com/office/drawing/2012/chart" uri="{CE6537A1-D6FC-4f65-9D91-7224C49458BB}"/>
              </c:extLst>
            </c:dLbl>
            <c:dLbl>
              <c:idx val="5"/>
              <c:layout>
                <c:manualLayout>
                  <c:x val="0.13827461586706077"/>
                  <c:y val="2.8350551970290137E-3"/>
                </c:manualLayout>
              </c:layout>
              <c:dLblPos val="ctr"/>
              <c:showVal val="1"/>
              <c:extLst>
                <c:ext xmlns:c15="http://schemas.microsoft.com/office/drawing/2012/chart" uri="{CE6537A1-D6FC-4f65-9D91-7224C49458BB}"/>
              </c:extLst>
            </c:dLbl>
            <c:dLbl>
              <c:idx val="6"/>
              <c:layout>
                <c:manualLayout>
                  <c:x val="0.11363232143717394"/>
                  <c:y val="5.8840179375039461E-3"/>
                </c:manualLayout>
              </c:layout>
              <c:dLblPos val="ctr"/>
              <c:showVal val="1"/>
              <c:extLst>
                <c:ext xmlns:c15="http://schemas.microsoft.com/office/drawing/2012/chart" uri="{CE6537A1-D6FC-4f65-9D91-7224C49458BB}"/>
              </c:extLst>
            </c:dLbl>
            <c:dLbl>
              <c:idx val="7"/>
              <c:layout>
                <c:manualLayout>
                  <c:x val="0.10348535330138915"/>
                  <c:y val="3.0504031953129526E-3"/>
                </c:manualLayout>
              </c:layout>
              <c:dLblPos val="ctr"/>
              <c:showVal val="1"/>
              <c:extLst>
                <c:ext xmlns:c15="http://schemas.microsoft.com/office/drawing/2012/chart" uri="{CE6537A1-D6FC-4f65-9D91-7224C49458BB}"/>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Sheet1!$A$2:$A$5</c:f>
              <c:numCache>
                <c:formatCode>0%</c:formatCode>
                <c:ptCount val="4"/>
                <c:pt idx="0">
                  <c:v>0.32000000000000006</c:v>
                </c:pt>
                <c:pt idx="1">
                  <c:v>0.32000000000000006</c:v>
                </c:pt>
                <c:pt idx="2">
                  <c:v>0.15000000000000002</c:v>
                </c:pt>
                <c:pt idx="3">
                  <c:v>4.0000000000000008E-2</c:v>
                </c:pt>
              </c:numCache>
            </c:numRef>
          </c:val>
        </c:ser>
        <c:dLbls/>
        <c:gapWidth val="20"/>
        <c:overlap val="100"/>
        <c:axId val="199795840"/>
        <c:axId val="199797376"/>
      </c:barChart>
      <c:catAx>
        <c:axId val="199795840"/>
        <c:scaling>
          <c:orientation val="maxMin"/>
        </c:scaling>
        <c:delete val="1"/>
        <c:axPos val="l"/>
        <c:tickLblPos val="none"/>
        <c:crossAx val="199797376"/>
        <c:crosses val="autoZero"/>
        <c:lblAlgn val="ctr"/>
        <c:lblOffset val="100"/>
      </c:catAx>
      <c:valAx>
        <c:axId val="199797376"/>
        <c:scaling>
          <c:orientation val="minMax"/>
          <c:max val="1"/>
          <c:min val="0"/>
        </c:scaling>
        <c:delete val="1"/>
        <c:axPos val="t"/>
        <c:numFmt formatCode="0%" sourceLinked="1"/>
        <c:tickLblPos val="none"/>
        <c:crossAx val="199795840"/>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5050"/>
              </a:solidFill>
              <a:ln>
                <a:solidFill>
                  <a:sysClr val="windowText" lastClr="000000"/>
                </a:solidFill>
              </a:ln>
              <a:scene3d>
                <a:camera prst="orthographicFront"/>
                <a:lightRig rig="balanced" dir="t">
                  <a:rot lat="0" lon="0" rev="8700000"/>
                </a:lightRig>
              </a:scene3d>
              <a:sp3d>
                <a:bevelT w="190500" h="38100"/>
              </a:sp3d>
            </c:spPr>
          </c:dPt>
          <c:dPt>
            <c:idx val="8"/>
            <c:spPr>
              <a:solidFill>
                <a:srgbClr val="FFFFFF">
                  <a:lumMod val="65000"/>
                </a:srgbClr>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29626554576608"/>
                  <c:y val="2.7941983225575296E-3"/>
                </c:manualLayout>
              </c:layout>
              <c:dLblPos val="ctr"/>
              <c:showVal val="1"/>
              <c:extLst>
                <c:ext xmlns:c15="http://schemas.microsoft.com/office/drawing/2012/chart" uri="{CE6537A1-D6FC-4f65-9D91-7224C49458BB}"/>
              </c:extLst>
            </c:dLbl>
            <c:dLbl>
              <c:idx val="1"/>
              <c:layout>
                <c:manualLayout>
                  <c:x val="0.2092994397970471"/>
                  <c:y val="2.8355352193658962E-3"/>
                </c:manualLayout>
              </c:layout>
              <c:dLblPos val="ctr"/>
              <c:showVal val="1"/>
              <c:extLst>
                <c:ext xmlns:c15="http://schemas.microsoft.com/office/drawing/2012/chart" uri="{CE6537A1-D6FC-4f65-9D91-7224C49458BB}"/>
              </c:extLst>
            </c:dLbl>
            <c:dLbl>
              <c:idx val="2"/>
              <c:layout>
                <c:manualLayout>
                  <c:x val="0.15710717327592302"/>
                  <c:y val="2.8355353486416881E-3"/>
                </c:manualLayout>
              </c:layout>
              <c:dLblPos val="ctr"/>
              <c:showVal val="1"/>
              <c:extLst>
                <c:ext xmlns:c15="http://schemas.microsoft.com/office/drawing/2012/chart" uri="{CE6537A1-D6FC-4f65-9D91-7224C49458BB}"/>
              </c:extLst>
            </c:dLbl>
            <c:dLbl>
              <c:idx val="3"/>
              <c:layout>
                <c:manualLayout>
                  <c:x val="0.1513126749385634"/>
                  <c:y val="-4.2832061161017119E-4"/>
                </c:manualLayout>
              </c:layout>
              <c:dLblPos val="ctr"/>
              <c:showVal val="1"/>
              <c:extLst>
                <c:ext xmlns:c15="http://schemas.microsoft.com/office/drawing/2012/chart" uri="{CE6537A1-D6FC-4f65-9D91-7224C49458BB}"/>
              </c:extLst>
            </c:dLbl>
            <c:dLbl>
              <c:idx val="4"/>
              <c:layout>
                <c:manualLayout>
                  <c:x val="8.462485877344407E-2"/>
                  <c:y val="1.3192626640970366E-6"/>
                </c:manualLayout>
              </c:layout>
              <c:dLblPos val="ctr"/>
              <c:showVal val="1"/>
              <c:extLst>
                <c:ext xmlns:c15="http://schemas.microsoft.com/office/drawing/2012/chart" uri="{CE6537A1-D6FC-4f65-9D91-7224C49458BB}"/>
              </c:extLst>
            </c:dLbl>
            <c:dLbl>
              <c:idx val="5"/>
              <c:layout>
                <c:manualLayout>
                  <c:x val="5.4186590403660514E-2"/>
                  <c:y val="4.3315790804519383E-5"/>
                </c:manualLayout>
              </c:layout>
              <c:dLblPos val="ctr"/>
              <c:showVal val="1"/>
              <c:extLst>
                <c:ext xmlns:c15="http://schemas.microsoft.com/office/drawing/2012/chart" uri="{CE6537A1-D6FC-4f65-9D91-7224C49458BB}"/>
              </c:extLst>
            </c:dLbl>
            <c:dLbl>
              <c:idx val="6"/>
              <c:layout>
                <c:manualLayout>
                  <c:x val="4.6941726586757472E-2"/>
                  <c:y val="3.0923516846434536E-3"/>
                </c:manualLayout>
              </c:layout>
              <c:dLblPos val="ctr"/>
              <c:showVal val="1"/>
              <c:extLst>
                <c:ext xmlns:c15="http://schemas.microsoft.com/office/drawing/2012/chart" uri="{CE6537A1-D6FC-4f65-9D91-7224C49458BB}"/>
              </c:extLst>
            </c:dLbl>
            <c:dLbl>
              <c:idx val="7"/>
              <c:layout>
                <c:manualLayout>
                  <c:x val="0.14262982345147598"/>
                  <c:y val="3.0506432711194008E-3"/>
                </c:manualLayout>
              </c:layout>
              <c:dLblPos val="ctr"/>
              <c:showVal val="1"/>
              <c:extLst>
                <c:ext xmlns:c15="http://schemas.microsoft.com/office/drawing/2012/chart" uri="{CE6537A1-D6FC-4f65-9D91-7224C49458BB}"/>
              </c:extLst>
            </c:dLbl>
            <c:dLbl>
              <c:idx val="8"/>
              <c:layout>
                <c:manualLayout>
                  <c:x val="0.10627006524418592"/>
                  <c:y val="2.1987711078522779E-7"/>
                </c:manualLayout>
              </c:layout>
              <c:dLblPos val="ctr"/>
              <c:showVal val="1"/>
              <c:extLst>
                <c:ext xmlns:c15="http://schemas.microsoft.com/office/drawing/2012/chart" uri="{CE6537A1-D6FC-4f65-9D91-7224C49458BB}"/>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Sheet1!$A$2:$A$10</c:f>
              <c:numCache>
                <c:formatCode>0%</c:formatCode>
                <c:ptCount val="9"/>
                <c:pt idx="0">
                  <c:v>0.69000000000000006</c:v>
                </c:pt>
                <c:pt idx="1">
                  <c:v>0.47000000000000003</c:v>
                </c:pt>
                <c:pt idx="2">
                  <c:v>0.33000000000000007</c:v>
                </c:pt>
                <c:pt idx="3">
                  <c:v>0.31000000000000005</c:v>
                </c:pt>
                <c:pt idx="4">
                  <c:v>0.13</c:v>
                </c:pt>
                <c:pt idx="5">
                  <c:v>7.0000000000000021E-2</c:v>
                </c:pt>
                <c:pt idx="6">
                  <c:v>6.0000000000000005E-2</c:v>
                </c:pt>
                <c:pt idx="8">
                  <c:v>0.19</c:v>
                </c:pt>
              </c:numCache>
            </c:numRef>
          </c:val>
        </c:ser>
        <c:dLbls/>
        <c:gapWidth val="20"/>
        <c:overlap val="100"/>
        <c:axId val="199986560"/>
        <c:axId val="200005120"/>
      </c:barChart>
      <c:catAx>
        <c:axId val="199986560"/>
        <c:scaling>
          <c:orientation val="maxMin"/>
        </c:scaling>
        <c:delete val="1"/>
        <c:axPos val="l"/>
        <c:tickLblPos val="none"/>
        <c:crossAx val="200005120"/>
        <c:crosses val="autoZero"/>
        <c:lblAlgn val="ctr"/>
        <c:lblOffset val="100"/>
      </c:catAx>
      <c:valAx>
        <c:axId val="200005120"/>
        <c:scaling>
          <c:orientation val="minMax"/>
          <c:max val="1"/>
          <c:min val="0"/>
        </c:scaling>
        <c:delete val="1"/>
        <c:axPos val="t"/>
        <c:numFmt formatCode="0%" sourceLinked="1"/>
        <c:tickLblPos val="none"/>
        <c:crossAx val="199986560"/>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5277777777777779E-2"/>
          <c:y val="0.17613779434658183"/>
          <c:w val="0.96944444444444455"/>
          <c:h val="0.68267937938778145"/>
        </c:manualLayout>
      </c:layout>
      <c:barChart>
        <c:barDir val="col"/>
        <c:grouping val="clustered"/>
        <c:ser>
          <c:idx val="0"/>
          <c:order val="0"/>
          <c:tx>
            <c:strRef>
              <c:f>Sheet1!$B$1</c:f>
              <c:strCache>
                <c:ptCount val="1"/>
                <c:pt idx="0">
                  <c:v>Yes</c:v>
                </c:pt>
              </c:strCache>
            </c:strRef>
          </c:tx>
          <c:spPr>
            <a:solidFill>
              <a:srgbClr val="000076"/>
            </a:solidFill>
            <a:ln w="12700">
              <a:solidFill>
                <a:prstClr val="black"/>
              </a:solidFill>
            </a:ln>
            <a:scene3d>
              <a:camera prst="orthographicFront"/>
              <a:lightRig rig="chilly" dir="t"/>
            </a:scene3d>
            <a:sp3d>
              <a:bevelT/>
            </a:sp3d>
          </c:spPr>
          <c:dPt>
            <c:idx val="0"/>
            <c:spPr>
              <a:solidFill>
                <a:srgbClr val="006600"/>
              </a:solidFill>
              <a:ln w="12700">
                <a:solidFill>
                  <a:prstClr val="black"/>
                </a:solidFill>
              </a:ln>
              <a:scene3d>
                <a:camera prst="orthographicFront"/>
                <a:lightRig rig="chilly" dir="t"/>
              </a:scene3d>
              <a:sp3d>
                <a:bevelT/>
              </a:sp3d>
            </c:spPr>
          </c:dPt>
          <c:dLbls>
            <c:numFmt formatCode="0%" sourceLinked="0"/>
            <c:spPr>
              <a:scene3d>
                <a:camera prst="orthographicFront"/>
                <a:lightRig rig="threePt" dir="t"/>
              </a:scene3d>
              <a:sp3d>
                <a:bevelB/>
              </a:sp3d>
            </c:spPr>
            <c:txPr>
              <a:bodyPr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0.25</c:v>
                </c:pt>
              </c:numCache>
            </c:numRef>
          </c:val>
        </c:ser>
        <c:ser>
          <c:idx val="1"/>
          <c:order val="1"/>
          <c:tx>
            <c:strRef>
              <c:f>Sheet1!$C$1</c:f>
              <c:strCache>
                <c:ptCount val="1"/>
                <c:pt idx="0">
                  <c:v>No</c:v>
                </c:pt>
              </c:strCache>
            </c:strRef>
          </c:tx>
          <c:spPr>
            <a:solidFill>
              <a:srgbClr val="000000">
                <a:lumMod val="65000"/>
                <a:lumOff val="35000"/>
              </a:srgbClr>
            </a:solidFill>
            <a:ln w="12700">
              <a:solidFill>
                <a:schemeClr val="tx1"/>
              </a:solidFill>
            </a:ln>
            <a:scene3d>
              <a:camera prst="orthographicFront"/>
              <a:lightRig rig="chilly" dir="t"/>
            </a:scene3d>
            <a:sp3d>
              <a:bevelT/>
            </a:sp3d>
          </c:spPr>
          <c:dLbls>
            <c:dLbl>
              <c:idx val="0"/>
              <c:layout>
                <c:manualLayout>
                  <c:x val="4.1666666666666675E-3"/>
                  <c:y val="0"/>
                </c:manualLayout>
              </c:layout>
              <c:showVal val="1"/>
              <c:extLst>
                <c:ext xmlns:c15="http://schemas.microsoft.com/office/drawing/2012/chart" uri="{CE6537A1-D6FC-4f65-9D91-7224C49458BB}"/>
              </c:extLst>
            </c:dLbl>
            <c:dLbl>
              <c:idx val="1"/>
              <c:layout>
                <c:manualLayout>
                  <c:x val="4.1666666666666675E-3"/>
                  <c:y val="0"/>
                </c:manualLayout>
              </c:layout>
              <c:showVal val="1"/>
              <c:extLst>
                <c:ext xmlns:c15="http://schemas.microsoft.com/office/drawing/2012/chart" uri="{CE6537A1-D6FC-4f65-9D91-7224C49458BB}"/>
              </c:extLst>
            </c:dLbl>
            <c:dLbl>
              <c:idx val="2"/>
              <c:layout>
                <c:manualLayout>
                  <c:x val="4.1666666666667178E-3"/>
                  <c:y val="0"/>
                </c:manualLayout>
              </c:layout>
              <c:showVal val="1"/>
              <c:extLst>
                <c:ext xmlns:c15="http://schemas.microsoft.com/office/drawing/2012/chart" uri="{CE6537A1-D6FC-4f65-9D91-7224C49458BB}"/>
              </c:extLst>
            </c:dLbl>
            <c:dLbl>
              <c:idx val="3"/>
              <c:layout>
                <c:manualLayout>
                  <c:x val="1.3888888888888894E-3"/>
                  <c:y val="0"/>
                </c:manualLayout>
              </c:layout>
              <c:showVal val="1"/>
              <c:extLst>
                <c:ext xmlns:c15="http://schemas.microsoft.com/office/drawing/2012/chart" uri="{CE6537A1-D6FC-4f65-9D91-7224C49458BB}"/>
              </c:extLst>
            </c:dLbl>
            <c:dLbl>
              <c:idx val="4"/>
              <c:layout>
                <c:manualLayout>
                  <c:x val="4.1666666666666675E-3"/>
                  <c:y val="0"/>
                </c:manualLayout>
              </c:layout>
              <c:showVal val="1"/>
              <c:extLst>
                <c:ext xmlns:c15="http://schemas.microsoft.com/office/drawing/2012/chart" uri="{CE6537A1-D6FC-4f65-9D91-7224C49458BB}"/>
              </c:extLst>
            </c:dLbl>
            <c:dLbl>
              <c:idx val="5"/>
              <c:layout>
                <c:manualLayout>
                  <c:x val="4.1666666666666675E-3"/>
                  <c:y val="0"/>
                </c:manualLayout>
              </c:layout>
              <c:showVal val="1"/>
              <c:extLst>
                <c:ext xmlns:c15="http://schemas.microsoft.com/office/drawing/2012/chart" uri="{CE6537A1-D6FC-4f65-9D91-7224C49458BB}"/>
              </c:extLst>
            </c:dLbl>
            <c:dLbl>
              <c:idx val="6"/>
              <c:layout>
                <c:manualLayout>
                  <c:x val="4.1666666666667681E-3"/>
                  <c:y val="0"/>
                </c:manualLayout>
              </c:layout>
              <c:showVal val="1"/>
              <c:extLst>
                <c:ext xmlns:c15="http://schemas.microsoft.com/office/drawing/2012/chart" uri="{CE6537A1-D6FC-4f65-9D91-7224C49458BB}"/>
              </c:extLst>
            </c:dLbl>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0.73000000000000009</c:v>
                </c:pt>
              </c:numCache>
            </c:numRef>
          </c:val>
        </c:ser>
        <c:dLbls/>
        <c:gapWidth val="50"/>
        <c:axId val="200723456"/>
        <c:axId val="200725632"/>
      </c:barChart>
      <c:catAx>
        <c:axId val="200723456"/>
        <c:scaling>
          <c:orientation val="minMax"/>
        </c:scaling>
        <c:axPos val="b"/>
        <c:numFmt formatCode="General" sourceLinked="0"/>
        <c:majorTickMark val="none"/>
        <c:tickLblPos val="nextTo"/>
        <c:spPr>
          <a:noFill/>
          <a:ln>
            <a:noFill/>
          </a:ln>
        </c:spPr>
        <c:txPr>
          <a:bodyPr/>
          <a:lstStyle/>
          <a:p>
            <a:pPr>
              <a:defRPr sz="1600" b="1">
                <a:latin typeface="Arial" pitchFamily="34" charset="0"/>
                <a:cs typeface="Arial" pitchFamily="34" charset="0"/>
              </a:defRPr>
            </a:pPr>
            <a:endParaRPr lang="en-US"/>
          </a:p>
        </c:txPr>
        <c:crossAx val="200725632"/>
        <c:crosses val="autoZero"/>
        <c:lblAlgn val="ctr"/>
        <c:lblOffset val="100"/>
      </c:catAx>
      <c:valAx>
        <c:axId val="200725632"/>
        <c:scaling>
          <c:orientation val="minMax"/>
          <c:max val="1.05"/>
          <c:min val="0"/>
        </c:scaling>
        <c:axPos val="l"/>
        <c:majorGridlines>
          <c:spPr>
            <a:ln>
              <a:solidFill>
                <a:prstClr val="white">
                  <a:alpha val="0"/>
                </a:prstClr>
              </a:solidFill>
            </a:ln>
          </c:spPr>
        </c:majorGridlines>
        <c:numFmt formatCode="0%" sourceLinked="0"/>
        <c:majorTickMark val="none"/>
        <c:tickLblPos val="none"/>
        <c:spPr>
          <a:noFill/>
          <a:ln>
            <a:noFill/>
          </a:ln>
        </c:spPr>
        <c:crossAx val="200723456"/>
        <c:crosses val="autoZero"/>
        <c:crossBetween val="between"/>
        <c:majorUnit val="0.1"/>
        <c:minorUnit val="2.0000000000000032E-2"/>
      </c:valAx>
    </c:plotArea>
    <c:plotVisOnly val="1"/>
    <c:dispBlanksAs val="gap"/>
  </c:chart>
  <c:txPr>
    <a:bodyPr/>
    <a:lstStyle/>
    <a:p>
      <a:pPr>
        <a:defRPr sz="180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5050"/>
              </a:solidFill>
              <a:ln>
                <a:solidFill>
                  <a:sysClr val="windowText" lastClr="000000"/>
                </a:solidFill>
              </a:ln>
              <a:scene3d>
                <a:camera prst="orthographicFront"/>
                <a:lightRig rig="balanced" dir="t">
                  <a:rot lat="0" lon="0" rev="8700000"/>
                </a:lightRig>
              </a:scene3d>
              <a:sp3d>
                <a:bevelT w="190500" h="38100"/>
              </a:sp3d>
            </c:spPr>
          </c:dPt>
          <c:dPt>
            <c:idx val="8"/>
            <c:spPr>
              <a:solidFill>
                <a:srgbClr val="FFFFFF">
                  <a:lumMod val="65000"/>
                </a:srgbClr>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19326708644196341"/>
                  <c:y val="1.7590168854691143E-6"/>
                </c:manualLayout>
              </c:layout>
              <c:dLblPos val="ctr"/>
              <c:showVal val="1"/>
              <c:extLst>
                <c:ext xmlns:c15="http://schemas.microsoft.com/office/drawing/2012/chart" uri="{CE6537A1-D6FC-4f65-9D91-7224C49458BB}"/>
              </c:extLst>
            </c:dLbl>
            <c:dLbl>
              <c:idx val="1"/>
              <c:layout>
                <c:manualLayout>
                  <c:x val="0.13560308305554078"/>
                  <c:y val="2.8355352193658962E-3"/>
                </c:manualLayout>
              </c:layout>
              <c:dLblPos val="ctr"/>
              <c:showVal val="1"/>
              <c:extLst>
                <c:ext xmlns:c15="http://schemas.microsoft.com/office/drawing/2012/chart" uri="{CE6537A1-D6FC-4f65-9D91-7224C49458BB}"/>
              </c:extLst>
            </c:dLbl>
            <c:dLbl>
              <c:idx val="2"/>
              <c:layout>
                <c:manualLayout>
                  <c:x val="0.13381138331834133"/>
                  <c:y val="4.3315790804519383E-5"/>
                </c:manualLayout>
              </c:layout>
              <c:dLblPos val="ctr"/>
              <c:showVal val="1"/>
              <c:extLst>
                <c:ext xmlns:c15="http://schemas.microsoft.com/office/drawing/2012/chart" uri="{CE6537A1-D6FC-4f65-9D91-7224C49458BB}"/>
              </c:extLst>
            </c:dLbl>
            <c:dLbl>
              <c:idx val="3"/>
              <c:layout>
                <c:manualLayout>
                  <c:x val="0.11913801435702058"/>
                  <c:y val="-4.2832061161017119E-4"/>
                </c:manualLayout>
              </c:layout>
              <c:dLblPos val="ctr"/>
              <c:showVal val="1"/>
              <c:extLst>
                <c:ext xmlns:c15="http://schemas.microsoft.com/office/drawing/2012/chart" uri="{CE6537A1-D6FC-4f65-9D91-7224C49458BB}"/>
              </c:extLst>
            </c:dLbl>
            <c:dLbl>
              <c:idx val="4"/>
              <c:layout>
                <c:manualLayout>
                  <c:x val="5.8555620226819705E-2"/>
                  <c:y val="1.5391397747798762E-6"/>
                </c:manualLayout>
              </c:layout>
              <c:dLblPos val="ctr"/>
              <c:showVal val="1"/>
              <c:extLst>
                <c:ext xmlns:c15="http://schemas.microsoft.com/office/drawing/2012/chart" uri="{CE6537A1-D6FC-4f65-9D91-7224C49458BB}"/>
              </c:extLst>
            </c:dLbl>
            <c:dLbl>
              <c:idx val="5"/>
              <c:layout>
                <c:manualLayout>
                  <c:x val="5.4978993597544788E-2"/>
                  <c:y val="4.3315790804519383E-5"/>
                </c:manualLayout>
              </c:layout>
              <c:dLblPos val="ctr"/>
              <c:showVal val="1"/>
              <c:extLst>
                <c:ext xmlns:c15="http://schemas.microsoft.com/office/drawing/2012/chart" uri="{CE6537A1-D6FC-4f65-9D91-7224C49458BB}"/>
              </c:extLst>
            </c:dLbl>
            <c:dLbl>
              <c:idx val="6"/>
              <c:layout>
                <c:manualLayout>
                  <c:x val="4.9264969927862182E-2"/>
                  <c:y val="2.9991237897139295E-4"/>
                </c:manualLayout>
              </c:layout>
              <c:dLblPos val="ctr"/>
              <c:showVal val="1"/>
              <c:extLst>
                <c:ext xmlns:c15="http://schemas.microsoft.com/office/drawing/2012/chart" uri="{CE6537A1-D6FC-4f65-9D91-7224C49458BB}"/>
              </c:extLst>
            </c:dLbl>
            <c:dLbl>
              <c:idx val="7"/>
              <c:layout>
                <c:manualLayout>
                  <c:x val="0.14262982345147598"/>
                  <c:y val="3.0506432711194008E-3"/>
                </c:manualLayout>
              </c:layout>
              <c:dLblPos val="ctr"/>
              <c:showVal val="1"/>
              <c:extLst>
                <c:ext xmlns:c15="http://schemas.microsoft.com/office/drawing/2012/chart" uri="{CE6537A1-D6FC-4f65-9D91-7224C49458BB}"/>
              </c:extLst>
            </c:dLbl>
            <c:dLbl>
              <c:idx val="8"/>
              <c:layout>
                <c:manualLayout>
                  <c:x val="8.53336155352135E-2"/>
                  <c:y val="2.1987711078522779E-7"/>
                </c:manualLayout>
              </c:layout>
              <c:dLblPos val="ctr"/>
              <c:showVal val="1"/>
              <c:extLst>
                <c:ext xmlns:c15="http://schemas.microsoft.com/office/drawing/2012/chart" uri="{CE6537A1-D6FC-4f65-9D91-7224C49458BB}"/>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Sheet1!$A$2:$A$10</c:f>
              <c:numCache>
                <c:formatCode>0%</c:formatCode>
                <c:ptCount val="9"/>
                <c:pt idx="0">
                  <c:v>0.39000000000000007</c:v>
                </c:pt>
                <c:pt idx="1">
                  <c:v>0.26</c:v>
                </c:pt>
                <c:pt idx="2">
                  <c:v>0.24000000000000002</c:v>
                </c:pt>
                <c:pt idx="3">
                  <c:v>0.2</c:v>
                </c:pt>
                <c:pt idx="4">
                  <c:v>7.0000000000000021E-2</c:v>
                </c:pt>
                <c:pt idx="5">
                  <c:v>6.0000000000000005E-2</c:v>
                </c:pt>
                <c:pt idx="6">
                  <c:v>0.05</c:v>
                </c:pt>
                <c:pt idx="8">
                  <c:v>0.11</c:v>
                </c:pt>
              </c:numCache>
            </c:numRef>
          </c:val>
        </c:ser>
        <c:dLbls/>
        <c:gapWidth val="20"/>
        <c:overlap val="100"/>
        <c:axId val="201500928"/>
        <c:axId val="201506816"/>
      </c:barChart>
      <c:catAx>
        <c:axId val="201500928"/>
        <c:scaling>
          <c:orientation val="maxMin"/>
        </c:scaling>
        <c:delete val="1"/>
        <c:axPos val="l"/>
        <c:tickLblPos val="none"/>
        <c:crossAx val="201506816"/>
        <c:crosses val="autoZero"/>
        <c:lblAlgn val="ctr"/>
        <c:lblOffset val="100"/>
      </c:catAx>
      <c:valAx>
        <c:axId val="201506816"/>
        <c:scaling>
          <c:orientation val="minMax"/>
          <c:max val="1"/>
          <c:min val="0"/>
        </c:scaling>
        <c:delete val="1"/>
        <c:axPos val="t"/>
        <c:numFmt formatCode="0%" sourceLinked="1"/>
        <c:tickLblPos val="none"/>
        <c:crossAx val="201500928"/>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FFFF">
                  <a:lumMod val="65000"/>
                </a:srgbClr>
              </a:solidFill>
              <a:ln>
                <a:solidFill>
                  <a:sysClr val="windowText" lastClr="000000"/>
                </a:solidFill>
              </a:ln>
              <a:scene3d>
                <a:camera prst="orthographicFront"/>
                <a:lightRig rig="balanced" dir="t">
                  <a:rot lat="0" lon="0" rev="8700000"/>
                </a:lightRig>
              </a:scene3d>
              <a:sp3d>
                <a:bevelT w="190500" h="38100"/>
              </a:sp3d>
            </c:spPr>
          </c:dPt>
          <c:dPt>
            <c:idx val="8"/>
            <c:spPr>
              <a:solidFill>
                <a:srgbClr val="FFFFFF">
                  <a:lumMod val="65000"/>
                </a:srgbClr>
              </a:solidFill>
              <a:ln>
                <a:solidFill>
                  <a:sysClr val="windowText" lastClr="000000"/>
                </a:solidFill>
              </a:ln>
              <a:scene3d>
                <a:camera prst="orthographicFront"/>
                <a:lightRig rig="balanced" dir="t">
                  <a:rot lat="0" lon="0" rev="8700000"/>
                </a:lightRig>
              </a:scene3d>
              <a:sp3d>
                <a:bevelT w="190500" h="38100"/>
              </a:sp3d>
            </c:spPr>
          </c:dPt>
          <c:dPt>
            <c:idx val="9"/>
            <c:spPr>
              <a:solidFill>
                <a:srgbClr val="000000"/>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13823792409491428"/>
                  <c:y val="1.7590168854691143E-6"/>
                </c:manualLayout>
              </c:layout>
              <c:dLblPos val="ctr"/>
              <c:showVal val="1"/>
              <c:extLst>
                <c:ext xmlns:c15="http://schemas.microsoft.com/office/drawing/2012/chart" uri="{CE6537A1-D6FC-4f65-9D91-7224C49458BB}"/>
              </c:extLst>
            </c:dLbl>
            <c:dLbl>
              <c:idx val="1"/>
              <c:layout>
                <c:manualLayout>
                  <c:x val="9.9115043035500228E-2"/>
                  <c:y val="4.3095913693836519E-5"/>
                </c:manualLayout>
              </c:layout>
              <c:dLblPos val="ctr"/>
              <c:showVal val="1"/>
              <c:extLst>
                <c:ext xmlns:c15="http://schemas.microsoft.com/office/drawing/2012/chart" uri="{CE6537A1-D6FC-4f65-9D91-7224C49458BB}"/>
              </c:extLst>
            </c:dLbl>
            <c:dLbl>
              <c:idx val="2"/>
              <c:layout>
                <c:manualLayout>
                  <c:x val="7.7368465093224661E-2"/>
                  <c:y val="4.3315790804519383E-5"/>
                </c:manualLayout>
              </c:layout>
              <c:dLblPos val="ctr"/>
              <c:showVal val="1"/>
              <c:extLst>
                <c:ext xmlns:c15="http://schemas.microsoft.com/office/drawing/2012/chart" uri="{CE6537A1-D6FC-4f65-9D91-7224C49458BB}"/>
              </c:extLst>
            </c:dLbl>
            <c:dLbl>
              <c:idx val="3"/>
              <c:layout>
                <c:manualLayout>
                  <c:x val="4.8377251648171131E-2"/>
                  <c:y val="-4.2832061161017119E-4"/>
                </c:manualLayout>
              </c:layout>
              <c:dLblPos val="ctr"/>
              <c:showVal val="1"/>
              <c:extLst>
                <c:ext xmlns:c15="http://schemas.microsoft.com/office/drawing/2012/chart" uri="{CE6537A1-D6FC-4f65-9D91-7224C49458BB}"/>
              </c:extLst>
            </c:dLbl>
            <c:dLbl>
              <c:idx val="4"/>
              <c:layout>
                <c:manualLayout>
                  <c:x val="2.9532660392670669E-2"/>
                  <c:y val="1.3192626640970366E-6"/>
                </c:manualLayout>
              </c:layout>
              <c:dLblPos val="ctr"/>
              <c:showVal val="1"/>
              <c:extLst>
                <c:ext xmlns:c15="http://schemas.microsoft.com/office/drawing/2012/chart" uri="{CE6537A1-D6FC-4f65-9D91-7224C49458BB}"/>
              </c:extLst>
            </c:dLbl>
            <c:dLbl>
              <c:idx val="5"/>
              <c:layout>
                <c:manualLayout>
                  <c:x val="3.0989875295966456E-2"/>
                  <c:y val="4.3315790804621779E-5"/>
                </c:manualLayout>
              </c:layout>
              <c:dLblPos val="ctr"/>
              <c:showVal val="1"/>
              <c:extLst>
                <c:ext xmlns:c15="http://schemas.microsoft.com/office/drawing/2012/chart" uri="{CE6537A1-D6FC-4f65-9D91-7224C49458BB}"/>
              </c:extLst>
            </c:dLbl>
            <c:dLbl>
              <c:idx val="6"/>
              <c:layout>
                <c:manualLayout>
                  <c:x val="3.0993984950217768E-2"/>
                  <c:y val="2.999123789714954E-4"/>
                </c:manualLayout>
              </c:layout>
              <c:dLblPos val="ctr"/>
              <c:showVal val="1"/>
              <c:extLst>
                <c:ext xmlns:c15="http://schemas.microsoft.com/office/drawing/2012/chart" uri="{CE6537A1-D6FC-4f65-9D91-7224C49458BB}"/>
              </c:extLst>
            </c:dLbl>
            <c:dLbl>
              <c:idx val="7"/>
              <c:layout>
                <c:manualLayout>
                  <c:x val="3.3895172537555113E-2"/>
                  <c:y val="2.5857548216301918E-4"/>
                </c:manualLayout>
              </c:layout>
              <c:dLblPos val="ctr"/>
              <c:showVal val="1"/>
              <c:extLst>
                <c:ext xmlns:c15="http://schemas.microsoft.com/office/drawing/2012/chart" uri="{CE6537A1-D6FC-4f65-9D91-7224C49458BB}"/>
              </c:extLst>
            </c:dLbl>
            <c:dLbl>
              <c:idx val="8"/>
              <c:layout>
                <c:manualLayout>
                  <c:x val="0.15701287954226675"/>
                  <c:y val="1.1179400903014885E-16"/>
                </c:manualLayout>
              </c:layout>
              <c:dLblPos val="ctr"/>
              <c:showVal val="1"/>
              <c:extLst>
                <c:ext xmlns:c15="http://schemas.microsoft.com/office/drawing/2012/chart" uri="{CE6537A1-D6FC-4f65-9D91-7224C49458BB}"/>
              </c:extLst>
            </c:dLbl>
            <c:dLbl>
              <c:idx val="9"/>
              <c:layout>
                <c:manualLayout>
                  <c:x val="0.17006103179034468"/>
                  <c:y val="2.1987711078522779E-7"/>
                </c:manualLayout>
              </c:layout>
              <c:dLblPos val="ctr"/>
              <c:showVal val="1"/>
              <c:extLst>
                <c:ext xmlns:c15="http://schemas.microsoft.com/office/drawing/2012/chart" uri="{CE6537A1-D6FC-4f65-9D91-7224C49458BB}"/>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Sheet1!$A$2:$A$11</c:f>
              <c:numCache>
                <c:formatCode>0%</c:formatCode>
                <c:ptCount val="10"/>
                <c:pt idx="0">
                  <c:v>0.27</c:v>
                </c:pt>
                <c:pt idx="1">
                  <c:v>0.17</c:v>
                </c:pt>
                <c:pt idx="2">
                  <c:v>0.11</c:v>
                </c:pt>
                <c:pt idx="3">
                  <c:v>0.05</c:v>
                </c:pt>
                <c:pt idx="4">
                  <c:v>1.0000000000000002E-2</c:v>
                </c:pt>
                <c:pt idx="5">
                  <c:v>1.0000000000000002E-2</c:v>
                </c:pt>
                <c:pt idx="6">
                  <c:v>1.0000000000000002E-2</c:v>
                </c:pt>
                <c:pt idx="7">
                  <c:v>2.0000000000000004E-2</c:v>
                </c:pt>
                <c:pt idx="9">
                  <c:v>0.36000000000000004</c:v>
                </c:pt>
              </c:numCache>
            </c:numRef>
          </c:val>
        </c:ser>
        <c:dLbls/>
        <c:gapWidth val="20"/>
        <c:overlap val="100"/>
        <c:axId val="201668480"/>
        <c:axId val="201670016"/>
      </c:barChart>
      <c:catAx>
        <c:axId val="201668480"/>
        <c:scaling>
          <c:orientation val="maxMin"/>
        </c:scaling>
        <c:delete val="1"/>
        <c:axPos val="l"/>
        <c:tickLblPos val="none"/>
        <c:crossAx val="201670016"/>
        <c:crosses val="autoZero"/>
        <c:lblAlgn val="ctr"/>
        <c:lblOffset val="100"/>
      </c:catAx>
      <c:valAx>
        <c:axId val="201670016"/>
        <c:scaling>
          <c:orientation val="minMax"/>
          <c:max val="1"/>
          <c:min val="0"/>
        </c:scaling>
        <c:delete val="1"/>
        <c:axPos val="t"/>
        <c:numFmt formatCode="0%" sourceLinked="1"/>
        <c:tickLblPos val="none"/>
        <c:crossAx val="201668480"/>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89E-2"/>
          <c:y val="0.3546839922713686"/>
          <c:w val="0.96944444444444866"/>
          <c:h val="0.52638523494638112"/>
        </c:manualLayout>
      </c:layout>
      <c:barChart>
        <c:barDir val="col"/>
        <c:grouping val="clustered"/>
        <c:ser>
          <c:idx val="0"/>
          <c:order val="0"/>
          <c:tx>
            <c:strRef>
              <c:f>Sheet1!$B$1</c:f>
              <c:strCache>
                <c:ptCount val="1"/>
                <c:pt idx="0">
                  <c:v>Yes</c:v>
                </c:pt>
              </c:strCache>
            </c:strRef>
          </c:tx>
          <c:spPr>
            <a:solidFill>
              <a:srgbClr val="006600"/>
            </a:solidFill>
            <a:ln w="12700">
              <a:solidFill>
                <a:prstClr val="black"/>
              </a:solidFill>
            </a:ln>
            <a:scene3d>
              <a:camera prst="orthographicFront"/>
              <a:lightRig rig="balanced" dir="t">
                <a:rot lat="0" lon="0" rev="8700000"/>
              </a:lightRig>
            </a:scene3d>
            <a:sp3d>
              <a:bevelT w="190500" h="38100"/>
            </a:sp3d>
          </c:spPr>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Total</c:v>
                </c:pt>
                <c:pt idx="1">
                  <c:v>Total</c:v>
                </c:pt>
                <c:pt idx="2">
                  <c:v>Total</c:v>
                </c:pt>
              </c:strCache>
            </c:strRef>
          </c:cat>
          <c:val>
            <c:numRef>
              <c:f>Sheet1!$B$2:$B$4</c:f>
              <c:numCache>
                <c:formatCode>0%</c:formatCode>
                <c:ptCount val="3"/>
                <c:pt idx="0">
                  <c:v>0.16</c:v>
                </c:pt>
                <c:pt idx="1">
                  <c:v>0.18000000000000002</c:v>
                </c:pt>
                <c:pt idx="2">
                  <c:v>0.21000000000000002</c:v>
                </c:pt>
              </c:numCache>
            </c:numRef>
          </c:val>
        </c:ser>
        <c:dLbls/>
        <c:gapWidth val="50"/>
        <c:axId val="181319552"/>
        <c:axId val="181321088"/>
      </c:barChart>
      <c:catAx>
        <c:axId val="181319552"/>
        <c:scaling>
          <c:orientation val="minMax"/>
        </c:scaling>
        <c:axPos val="b"/>
        <c:numFmt formatCode="General" sourceLinked="1"/>
        <c:majorTickMark val="none"/>
        <c:tickLblPos val="nextTo"/>
        <c:spPr>
          <a:noFill/>
          <a:ln>
            <a:noFill/>
          </a:ln>
        </c:spPr>
        <c:txPr>
          <a:bodyPr/>
          <a:lstStyle/>
          <a:p>
            <a:pPr>
              <a:defRPr sz="1600" b="1">
                <a:latin typeface="Arial" pitchFamily="34" charset="0"/>
                <a:cs typeface="Arial" pitchFamily="34" charset="0"/>
              </a:defRPr>
            </a:pPr>
            <a:endParaRPr lang="en-US"/>
          </a:p>
        </c:txPr>
        <c:crossAx val="181321088"/>
        <c:crosses val="autoZero"/>
        <c:lblAlgn val="ctr"/>
        <c:lblOffset val="100"/>
      </c:catAx>
      <c:valAx>
        <c:axId val="181321088"/>
        <c:scaling>
          <c:orientation val="minMax"/>
          <c:max val="1.05"/>
          <c:min val="0"/>
        </c:scaling>
        <c:axPos val="l"/>
        <c:numFmt formatCode="0%" sourceLinked="1"/>
        <c:majorTickMark val="none"/>
        <c:tickLblPos val="none"/>
        <c:spPr>
          <a:noFill/>
          <a:ln>
            <a:noFill/>
          </a:ln>
        </c:spPr>
        <c:crossAx val="181319552"/>
        <c:crosses val="autoZero"/>
        <c:crossBetween val="between"/>
        <c:majorUnit val="0.1"/>
        <c:minorUnit val="2.0000000000000052E-2"/>
      </c:valAx>
      <c:spPr>
        <a:noFill/>
        <a:ln w="25399">
          <a:noFill/>
        </a:ln>
      </c:spPr>
    </c:plotArea>
    <c:plotVisOnly val="1"/>
    <c:dispBlanksAs val="gap"/>
  </c:chart>
  <c:txPr>
    <a:bodyPr/>
    <a:lstStyle/>
    <a:p>
      <a:pPr>
        <a:defRPr sz="18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779E-2"/>
          <c:y val="0.23647597321048205"/>
          <c:w val="0.96944444444444455"/>
          <c:h val="0.62234120052388153"/>
        </c:manualLayout>
      </c:layout>
      <c:barChart>
        <c:barDir val="col"/>
        <c:grouping val="clustered"/>
        <c:ser>
          <c:idx val="0"/>
          <c:order val="0"/>
          <c:tx>
            <c:strRef>
              <c:f>Sheet1!$B$1</c:f>
              <c:strCache>
                <c:ptCount val="1"/>
                <c:pt idx="0">
                  <c:v>Percent</c:v>
                </c:pt>
              </c:strCache>
            </c:strRef>
          </c:tx>
          <c:spPr>
            <a:solidFill>
              <a:srgbClr val="000076"/>
            </a:solidFill>
            <a:ln w="12700">
              <a:solidFill>
                <a:prstClr val="black"/>
              </a:solidFill>
            </a:ln>
            <a:scene3d>
              <a:camera prst="orthographicFront"/>
              <a:lightRig rig="chilly" dir="t"/>
            </a:scene3d>
            <a:sp3d>
              <a:bevelT/>
            </a:sp3d>
          </c:spPr>
          <c:dPt>
            <c:idx val="0"/>
            <c:spPr>
              <a:solidFill>
                <a:srgbClr val="006600"/>
              </a:solidFill>
              <a:ln w="12700">
                <a:solidFill>
                  <a:prstClr val="black"/>
                </a:solidFill>
              </a:ln>
              <a:scene3d>
                <a:camera prst="orthographicFront"/>
                <a:lightRig rig="chilly" dir="t"/>
              </a:scene3d>
              <a:sp3d>
                <a:bevelT/>
              </a:sp3d>
            </c:spPr>
          </c:dPt>
          <c:dPt>
            <c:idx val="1"/>
            <c:spPr>
              <a:solidFill>
                <a:srgbClr val="006500"/>
              </a:solidFill>
              <a:ln w="12700">
                <a:solidFill>
                  <a:prstClr val="black"/>
                </a:solidFill>
              </a:ln>
              <a:scene3d>
                <a:camera prst="orthographicFront"/>
                <a:lightRig rig="chilly" dir="t"/>
              </a:scene3d>
              <a:sp3d>
                <a:bevelT/>
              </a:sp3d>
            </c:spPr>
          </c:dPt>
          <c:dPt>
            <c:idx val="2"/>
            <c:spPr>
              <a:solidFill>
                <a:srgbClr val="59585D"/>
              </a:solidFill>
              <a:ln w="12700">
                <a:solidFill>
                  <a:prstClr val="black"/>
                </a:solidFill>
              </a:ln>
              <a:scene3d>
                <a:camera prst="orthographicFront"/>
                <a:lightRig rig="chilly" dir="t"/>
              </a:scene3d>
              <a:sp3d>
                <a:bevelT/>
              </a:sp3d>
            </c:spPr>
          </c:dPt>
          <c:dPt>
            <c:idx val="3"/>
            <c:spPr>
              <a:solidFill>
                <a:srgbClr val="595761"/>
              </a:solidFill>
              <a:ln w="12700">
                <a:solidFill>
                  <a:prstClr val="black"/>
                </a:solidFill>
              </a:ln>
              <a:scene3d>
                <a:camera prst="orthographicFront"/>
                <a:lightRig rig="chilly" dir="t"/>
              </a:scene3d>
              <a:sp3d>
                <a:bevelT/>
              </a:sp3d>
            </c:spPr>
          </c:dPt>
          <c:dPt>
            <c:idx val="4"/>
            <c:spPr>
              <a:solidFill>
                <a:srgbClr val="595666"/>
              </a:solidFill>
              <a:ln w="12700">
                <a:solidFill>
                  <a:prstClr val="black"/>
                </a:solidFill>
              </a:ln>
              <a:scene3d>
                <a:camera prst="orthographicFront"/>
                <a:lightRig rig="chilly" dir="t"/>
              </a:scene3d>
              <a:sp3d>
                <a:bevelT/>
              </a:sp3d>
            </c:spPr>
          </c:dPt>
          <c:dLbls>
            <c:numFmt formatCode="0%" sourceLinked="0"/>
            <c:spPr>
              <a:scene3d>
                <a:camera prst="orthographicFront"/>
                <a:lightRig rig="threePt" dir="t"/>
              </a:scene3d>
              <a:sp3d>
                <a:bevelB/>
              </a:sp3d>
            </c:spPr>
            <c:txPr>
              <a:bodyPr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Sheet1!$A$2:$A$6</c:f>
              <c:strCache>
                <c:ptCount val="5"/>
                <c:pt idx="0">
                  <c:v>Several times             a day</c:v>
                </c:pt>
                <c:pt idx="1">
                  <c:v>Once a day</c:v>
                </c:pt>
                <c:pt idx="2">
                  <c:v>A few times                 a week</c:v>
                </c:pt>
                <c:pt idx="3">
                  <c:v>A few times                   a month</c:v>
                </c:pt>
                <c:pt idx="4">
                  <c:v>A few times                           a year</c:v>
                </c:pt>
              </c:strCache>
            </c:strRef>
          </c:cat>
          <c:val>
            <c:numRef>
              <c:f>Sheet1!$B$2:$B$6</c:f>
              <c:numCache>
                <c:formatCode>0%</c:formatCode>
                <c:ptCount val="5"/>
                <c:pt idx="0">
                  <c:v>0.37000000000000005</c:v>
                </c:pt>
                <c:pt idx="1">
                  <c:v>0.28000000000000008</c:v>
                </c:pt>
                <c:pt idx="2">
                  <c:v>0.22</c:v>
                </c:pt>
                <c:pt idx="3">
                  <c:v>8.0000000000000016E-2</c:v>
                </c:pt>
                <c:pt idx="4">
                  <c:v>3.0000000000000002E-2</c:v>
                </c:pt>
              </c:numCache>
            </c:numRef>
          </c:val>
        </c:ser>
        <c:dLbls/>
        <c:gapWidth val="50"/>
        <c:axId val="181565696"/>
        <c:axId val="181571584"/>
      </c:barChart>
      <c:catAx>
        <c:axId val="181565696"/>
        <c:scaling>
          <c:orientation val="minMax"/>
        </c:scaling>
        <c:axPos val="b"/>
        <c:numFmt formatCode="General" sourceLinked="0"/>
        <c:majorTickMark val="none"/>
        <c:tickLblPos val="nextTo"/>
        <c:spPr>
          <a:noFill/>
          <a:ln>
            <a:noFill/>
          </a:ln>
        </c:spPr>
        <c:txPr>
          <a:bodyPr/>
          <a:lstStyle/>
          <a:p>
            <a:pPr>
              <a:defRPr sz="1400" b="1">
                <a:latin typeface="Arial" pitchFamily="34" charset="0"/>
                <a:cs typeface="Arial" pitchFamily="34" charset="0"/>
              </a:defRPr>
            </a:pPr>
            <a:endParaRPr lang="en-US"/>
          </a:p>
        </c:txPr>
        <c:crossAx val="181571584"/>
        <c:crosses val="autoZero"/>
        <c:lblAlgn val="ctr"/>
        <c:lblOffset val="100"/>
      </c:catAx>
      <c:valAx>
        <c:axId val="181571584"/>
        <c:scaling>
          <c:orientation val="minMax"/>
          <c:max val="0.5"/>
          <c:min val="0"/>
        </c:scaling>
        <c:axPos val="l"/>
        <c:majorGridlines>
          <c:spPr>
            <a:ln>
              <a:solidFill>
                <a:prstClr val="white">
                  <a:alpha val="0"/>
                </a:prstClr>
              </a:solidFill>
            </a:ln>
          </c:spPr>
        </c:majorGridlines>
        <c:numFmt formatCode="0%" sourceLinked="0"/>
        <c:majorTickMark val="none"/>
        <c:tickLblPos val="none"/>
        <c:spPr>
          <a:noFill/>
          <a:ln>
            <a:noFill/>
          </a:ln>
        </c:spPr>
        <c:crossAx val="181565696"/>
        <c:crosses val="autoZero"/>
        <c:crossBetween val="between"/>
        <c:majorUnit val="0.1"/>
        <c:minorUnit val="2.0000000000000032E-2"/>
      </c:valAx>
    </c:plotArea>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5277777777777789E-2"/>
          <c:y val="0.3546839922713686"/>
          <c:w val="0.96944444444444866"/>
          <c:h val="0.52638523494638112"/>
        </c:manualLayout>
      </c:layout>
      <c:barChart>
        <c:barDir val="col"/>
        <c:grouping val="clustered"/>
        <c:ser>
          <c:idx val="0"/>
          <c:order val="0"/>
          <c:tx>
            <c:strRef>
              <c:f>Sheet1!$B$1</c:f>
              <c:strCache>
                <c:ptCount val="1"/>
                <c:pt idx="0">
                  <c:v>Yes</c:v>
                </c:pt>
              </c:strCache>
            </c:strRef>
          </c:tx>
          <c:spPr>
            <a:solidFill>
              <a:srgbClr val="006600"/>
            </a:solidFill>
            <a:ln w="12700">
              <a:solidFill>
                <a:prstClr val="black"/>
              </a:solidFill>
            </a:ln>
            <a:scene3d>
              <a:camera prst="orthographicFront"/>
              <a:lightRig rig="balanced" dir="t">
                <a:rot lat="0" lon="0" rev="8700000"/>
              </a:lightRig>
            </a:scene3d>
            <a:sp3d>
              <a:bevelT w="190500" h="38100"/>
            </a:sp3d>
          </c:spPr>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Don't Own Wearable              (82%)</c:v>
                </c:pt>
                <c:pt idx="1">
                  <c:v>Don't Own Wearable              (79%)</c:v>
                </c:pt>
                <c:pt idx="2">
                  <c:v>Don't Own Wearable              (77%)</c:v>
                </c:pt>
              </c:strCache>
            </c:strRef>
          </c:cat>
          <c:val>
            <c:numRef>
              <c:f>Sheet1!$B$2:$B$4</c:f>
              <c:numCache>
                <c:formatCode>0%</c:formatCode>
                <c:ptCount val="3"/>
                <c:pt idx="0">
                  <c:v>0.39000000000000007</c:v>
                </c:pt>
                <c:pt idx="1">
                  <c:v>0.44</c:v>
                </c:pt>
                <c:pt idx="2">
                  <c:v>0.47000000000000003</c:v>
                </c:pt>
              </c:numCache>
            </c:numRef>
          </c:val>
        </c:ser>
        <c:ser>
          <c:idx val="1"/>
          <c:order val="1"/>
          <c:tx>
            <c:strRef>
              <c:f>Sheet1!$C$1</c:f>
              <c:strCache>
                <c:ptCount val="1"/>
                <c:pt idx="0">
                  <c:v>No</c:v>
                </c:pt>
              </c:strCache>
            </c:strRef>
          </c:tx>
          <c:spPr>
            <a:solidFill>
              <a:srgbClr val="000000">
                <a:lumMod val="65000"/>
                <a:lumOff val="35000"/>
              </a:srgbClr>
            </a:solidFill>
            <a:ln w="12700">
              <a:solidFill>
                <a:schemeClr val="tx1"/>
              </a:solidFill>
            </a:ln>
            <a:scene3d>
              <a:camera prst="orthographicFront"/>
              <a:lightRig rig="balanced" dir="t">
                <a:rot lat="0" lon="0" rev="8700000"/>
              </a:lightRig>
            </a:scene3d>
            <a:sp3d>
              <a:bevelT w="190500" h="38100"/>
            </a:sp3d>
          </c:spPr>
          <c:dLbls>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Sheet1!$A$2:$A$4</c:f>
              <c:strCache>
                <c:ptCount val="3"/>
                <c:pt idx="0">
                  <c:v>Don't Own Wearable              (82%)</c:v>
                </c:pt>
                <c:pt idx="1">
                  <c:v>Don't Own Wearable              (79%)</c:v>
                </c:pt>
                <c:pt idx="2">
                  <c:v>Don't Own Wearable              (77%)</c:v>
                </c:pt>
              </c:strCache>
            </c:strRef>
          </c:cat>
          <c:val>
            <c:numRef>
              <c:f>Sheet1!$C$2:$C$4</c:f>
              <c:numCache>
                <c:formatCode>0%</c:formatCode>
                <c:ptCount val="3"/>
                <c:pt idx="0">
                  <c:v>0.43000000000000005</c:v>
                </c:pt>
                <c:pt idx="1">
                  <c:v>0.42000000000000004</c:v>
                </c:pt>
                <c:pt idx="2">
                  <c:v>0.4</c:v>
                </c:pt>
              </c:numCache>
            </c:numRef>
          </c:val>
        </c:ser>
        <c:dLbls/>
        <c:gapWidth val="50"/>
        <c:axId val="187000704"/>
        <c:axId val="187002240"/>
      </c:barChart>
      <c:catAx>
        <c:axId val="187000704"/>
        <c:scaling>
          <c:orientation val="minMax"/>
        </c:scaling>
        <c:axPos val="b"/>
        <c:numFmt formatCode="General" sourceLinked="1"/>
        <c:majorTickMark val="none"/>
        <c:tickLblPos val="nextTo"/>
        <c:spPr>
          <a:noFill/>
          <a:ln>
            <a:noFill/>
          </a:ln>
        </c:spPr>
        <c:txPr>
          <a:bodyPr/>
          <a:lstStyle/>
          <a:p>
            <a:pPr>
              <a:defRPr sz="1600" b="1">
                <a:latin typeface="Arial" pitchFamily="34" charset="0"/>
                <a:cs typeface="Arial" pitchFamily="34" charset="0"/>
              </a:defRPr>
            </a:pPr>
            <a:endParaRPr lang="en-US"/>
          </a:p>
        </c:txPr>
        <c:crossAx val="187002240"/>
        <c:crosses val="autoZero"/>
        <c:lblAlgn val="ctr"/>
        <c:lblOffset val="100"/>
      </c:catAx>
      <c:valAx>
        <c:axId val="187002240"/>
        <c:scaling>
          <c:orientation val="minMax"/>
          <c:max val="1.05"/>
          <c:min val="0"/>
        </c:scaling>
        <c:axPos val="l"/>
        <c:numFmt formatCode="0%" sourceLinked="1"/>
        <c:majorTickMark val="none"/>
        <c:tickLblPos val="none"/>
        <c:spPr>
          <a:noFill/>
          <a:ln>
            <a:noFill/>
          </a:ln>
        </c:spPr>
        <c:crossAx val="187000704"/>
        <c:crosses val="autoZero"/>
        <c:crossBetween val="between"/>
        <c:majorUnit val="0.1"/>
        <c:minorUnit val="2.0000000000000052E-2"/>
      </c:valAx>
      <c:spPr>
        <a:noFill/>
        <a:ln w="25399">
          <a:noFill/>
        </a:ln>
      </c:spPr>
    </c:plotArea>
    <c:plotVisOnly val="1"/>
    <c:dispBlanksAs val="gap"/>
  </c:chart>
  <c:txPr>
    <a:bodyPr/>
    <a:lstStyle/>
    <a:p>
      <a:pPr>
        <a:defRPr sz="18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5277777777777779E-2"/>
          <c:y val="0.17613779434658183"/>
          <c:w val="0.96944444444444455"/>
          <c:h val="0.68267937938778145"/>
        </c:manualLayout>
      </c:layout>
      <c:barChart>
        <c:barDir val="col"/>
        <c:grouping val="clustered"/>
        <c:ser>
          <c:idx val="0"/>
          <c:order val="0"/>
          <c:tx>
            <c:strRef>
              <c:f>Sheet1!$B$1</c:f>
              <c:strCache>
                <c:ptCount val="1"/>
                <c:pt idx="0">
                  <c:v>Yes</c:v>
                </c:pt>
              </c:strCache>
            </c:strRef>
          </c:tx>
          <c:spPr>
            <a:solidFill>
              <a:srgbClr val="000076"/>
            </a:solidFill>
            <a:ln w="12700">
              <a:solidFill>
                <a:prstClr val="black"/>
              </a:solidFill>
            </a:ln>
            <a:scene3d>
              <a:camera prst="orthographicFront"/>
              <a:lightRig rig="chilly" dir="t"/>
            </a:scene3d>
            <a:sp3d>
              <a:bevelT/>
            </a:sp3d>
          </c:spPr>
          <c:dPt>
            <c:idx val="0"/>
            <c:spPr>
              <a:solidFill>
                <a:srgbClr val="006600"/>
              </a:solidFill>
              <a:ln w="12700">
                <a:solidFill>
                  <a:prstClr val="black"/>
                </a:solidFill>
              </a:ln>
              <a:scene3d>
                <a:camera prst="orthographicFront"/>
                <a:lightRig rig="chilly" dir="t"/>
              </a:scene3d>
              <a:sp3d>
                <a:bevelT/>
              </a:sp3d>
            </c:spPr>
          </c:dPt>
          <c:dLbls>
            <c:numFmt formatCode="0%" sourceLinked="0"/>
            <c:spPr>
              <a:scene3d>
                <a:camera prst="orthographicFront"/>
                <a:lightRig rig="threePt" dir="t"/>
              </a:scene3d>
              <a:sp3d>
                <a:bevelB/>
              </a:sp3d>
            </c:spPr>
            <c:txPr>
              <a:bodyPr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Sheet1!$B$2</c:f>
              <c:numCache>
                <c:formatCode>0%</c:formatCode>
                <c:ptCount val="1"/>
                <c:pt idx="0">
                  <c:v>0.56999999999999995</c:v>
                </c:pt>
              </c:numCache>
            </c:numRef>
          </c:val>
        </c:ser>
        <c:ser>
          <c:idx val="1"/>
          <c:order val="1"/>
          <c:tx>
            <c:strRef>
              <c:f>Sheet1!$C$1</c:f>
              <c:strCache>
                <c:ptCount val="1"/>
                <c:pt idx="0">
                  <c:v>No</c:v>
                </c:pt>
              </c:strCache>
            </c:strRef>
          </c:tx>
          <c:spPr>
            <a:solidFill>
              <a:srgbClr val="000000">
                <a:lumMod val="65000"/>
                <a:lumOff val="35000"/>
              </a:srgbClr>
            </a:solidFill>
            <a:ln w="12700">
              <a:solidFill>
                <a:schemeClr val="tx1"/>
              </a:solidFill>
            </a:ln>
            <a:scene3d>
              <a:camera prst="orthographicFront"/>
              <a:lightRig rig="chilly" dir="t"/>
            </a:scene3d>
            <a:sp3d>
              <a:bevelT/>
            </a:sp3d>
          </c:spPr>
          <c:dLbls>
            <c:dLbl>
              <c:idx val="0"/>
              <c:layout>
                <c:manualLayout>
                  <c:x val="4.1666666666666675E-3"/>
                  <c:y val="0"/>
                </c:manualLayout>
              </c:layout>
              <c:showVal val="1"/>
              <c:extLst>
                <c:ext xmlns:c15="http://schemas.microsoft.com/office/drawing/2012/chart" uri="{CE6537A1-D6FC-4f65-9D91-7224C49458BB}"/>
              </c:extLst>
            </c:dLbl>
            <c:dLbl>
              <c:idx val="1"/>
              <c:layout>
                <c:manualLayout>
                  <c:x val="4.1666666666666675E-3"/>
                  <c:y val="0"/>
                </c:manualLayout>
              </c:layout>
              <c:showVal val="1"/>
              <c:extLst>
                <c:ext xmlns:c15="http://schemas.microsoft.com/office/drawing/2012/chart" uri="{CE6537A1-D6FC-4f65-9D91-7224C49458BB}"/>
              </c:extLst>
            </c:dLbl>
            <c:dLbl>
              <c:idx val="2"/>
              <c:layout>
                <c:manualLayout>
                  <c:x val="4.1666666666667178E-3"/>
                  <c:y val="0"/>
                </c:manualLayout>
              </c:layout>
              <c:showVal val="1"/>
              <c:extLst>
                <c:ext xmlns:c15="http://schemas.microsoft.com/office/drawing/2012/chart" uri="{CE6537A1-D6FC-4f65-9D91-7224C49458BB}"/>
              </c:extLst>
            </c:dLbl>
            <c:dLbl>
              <c:idx val="3"/>
              <c:layout>
                <c:manualLayout>
                  <c:x val="1.3888888888888894E-3"/>
                  <c:y val="0"/>
                </c:manualLayout>
              </c:layout>
              <c:showVal val="1"/>
              <c:extLst>
                <c:ext xmlns:c15="http://schemas.microsoft.com/office/drawing/2012/chart" uri="{CE6537A1-D6FC-4f65-9D91-7224C49458BB}"/>
              </c:extLst>
            </c:dLbl>
            <c:dLbl>
              <c:idx val="4"/>
              <c:layout>
                <c:manualLayout>
                  <c:x val="4.1666666666666675E-3"/>
                  <c:y val="0"/>
                </c:manualLayout>
              </c:layout>
              <c:showVal val="1"/>
              <c:extLst>
                <c:ext xmlns:c15="http://schemas.microsoft.com/office/drawing/2012/chart" uri="{CE6537A1-D6FC-4f65-9D91-7224C49458BB}"/>
              </c:extLst>
            </c:dLbl>
            <c:dLbl>
              <c:idx val="5"/>
              <c:layout>
                <c:manualLayout>
                  <c:x val="4.1666666666666675E-3"/>
                  <c:y val="0"/>
                </c:manualLayout>
              </c:layout>
              <c:showVal val="1"/>
              <c:extLst>
                <c:ext xmlns:c15="http://schemas.microsoft.com/office/drawing/2012/chart" uri="{CE6537A1-D6FC-4f65-9D91-7224C49458BB}"/>
              </c:extLst>
            </c:dLbl>
            <c:dLbl>
              <c:idx val="6"/>
              <c:layout>
                <c:manualLayout>
                  <c:x val="4.1666666666667681E-3"/>
                  <c:y val="0"/>
                </c:manualLayout>
              </c:layout>
              <c:showVal val="1"/>
              <c:extLst>
                <c:ext xmlns:c15="http://schemas.microsoft.com/office/drawing/2012/chart" uri="{CE6537A1-D6FC-4f65-9D91-7224C49458BB}"/>
              </c:extLst>
            </c:dLbl>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c:f>
              <c:strCache>
                <c:ptCount val="1"/>
                <c:pt idx="0">
                  <c:v>Total</c:v>
                </c:pt>
              </c:strCache>
            </c:strRef>
          </c:cat>
          <c:val>
            <c:numRef>
              <c:f>Sheet1!$C$2</c:f>
              <c:numCache>
                <c:formatCode>0%</c:formatCode>
                <c:ptCount val="1"/>
                <c:pt idx="0">
                  <c:v>0.30000000000000004</c:v>
                </c:pt>
              </c:numCache>
            </c:numRef>
          </c:val>
        </c:ser>
        <c:dLbls/>
        <c:gapWidth val="50"/>
        <c:axId val="180983680"/>
        <c:axId val="180985216"/>
      </c:barChart>
      <c:catAx>
        <c:axId val="180983680"/>
        <c:scaling>
          <c:orientation val="minMax"/>
        </c:scaling>
        <c:axPos val="b"/>
        <c:numFmt formatCode="General" sourceLinked="0"/>
        <c:majorTickMark val="none"/>
        <c:tickLblPos val="nextTo"/>
        <c:spPr>
          <a:noFill/>
          <a:ln>
            <a:noFill/>
          </a:ln>
        </c:spPr>
        <c:txPr>
          <a:bodyPr/>
          <a:lstStyle/>
          <a:p>
            <a:pPr>
              <a:defRPr sz="1600" b="1">
                <a:latin typeface="Arial" pitchFamily="34" charset="0"/>
                <a:cs typeface="Arial" pitchFamily="34" charset="0"/>
              </a:defRPr>
            </a:pPr>
            <a:endParaRPr lang="en-US"/>
          </a:p>
        </c:txPr>
        <c:crossAx val="180985216"/>
        <c:crosses val="autoZero"/>
        <c:lblAlgn val="ctr"/>
        <c:lblOffset val="100"/>
      </c:catAx>
      <c:valAx>
        <c:axId val="180985216"/>
        <c:scaling>
          <c:orientation val="minMax"/>
          <c:max val="1.05"/>
          <c:min val="0"/>
        </c:scaling>
        <c:axPos val="l"/>
        <c:majorGridlines>
          <c:spPr>
            <a:ln>
              <a:solidFill>
                <a:prstClr val="white">
                  <a:alpha val="0"/>
                </a:prstClr>
              </a:solidFill>
            </a:ln>
          </c:spPr>
        </c:majorGridlines>
        <c:numFmt formatCode="0%" sourceLinked="0"/>
        <c:majorTickMark val="none"/>
        <c:tickLblPos val="none"/>
        <c:spPr>
          <a:noFill/>
          <a:ln>
            <a:noFill/>
          </a:ln>
        </c:spPr>
        <c:crossAx val="180983680"/>
        <c:crosses val="autoZero"/>
        <c:crossBetween val="between"/>
        <c:majorUnit val="0.1"/>
        <c:minorUnit val="2.0000000000000032E-2"/>
      </c:valAx>
    </c:plotArea>
    <c:plotVisOnly val="1"/>
    <c:dispBlanksAs val="gap"/>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5050"/>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22087618315274063"/>
                  <c:y val="1.2003790316760577E-6"/>
                </c:manualLayout>
              </c:layout>
              <c:dLblPos val="ctr"/>
              <c:showVal val="1"/>
              <c:extLst>
                <c:ext xmlns:c15="http://schemas.microsoft.com/office/drawing/2012/chart" uri="{CE6537A1-D6FC-4f65-9D91-7224C49458BB}">
                  <c15:layout/>
                </c:ext>
              </c:extLst>
            </c:dLbl>
            <c:dLbl>
              <c:idx val="1"/>
              <c:layout>
                <c:manualLayout>
                  <c:x val="0.21074919250974156"/>
                  <c:y val="2.8350551970290137E-3"/>
                </c:manualLayout>
              </c:layout>
              <c:dLblPos val="ctr"/>
              <c:showVal val="1"/>
              <c:extLst>
                <c:ext xmlns:c15="http://schemas.microsoft.com/office/drawing/2012/chart" uri="{CE6537A1-D6FC-4f65-9D91-7224C49458BB}">
                  <c15:layout/>
                </c:ext>
              </c:extLst>
            </c:dLbl>
            <c:dLbl>
              <c:idx val="2"/>
              <c:layout>
                <c:manualLayout>
                  <c:x val="0.20495035421807067"/>
                  <c:y val="2.8352952728353509E-3"/>
                </c:manualLayout>
              </c:layout>
              <c:dLblPos val="ctr"/>
              <c:showVal val="1"/>
              <c:extLst>
                <c:ext xmlns:c15="http://schemas.microsoft.com/office/drawing/2012/chart" uri="{CE6537A1-D6FC-4f65-9D91-7224C49458BB}">
                  <c15:layout/>
                </c:ext>
              </c:extLst>
            </c:dLbl>
            <c:dLbl>
              <c:idx val="3"/>
              <c:layout>
                <c:manualLayout>
                  <c:x val="0.19770605870551783"/>
                  <c:y val="-4.2877539011712768E-4"/>
                </c:manualLayout>
              </c:layout>
              <c:dLblPos val="ctr"/>
              <c:showVal val="1"/>
              <c:extLst>
                <c:ext xmlns:c15="http://schemas.microsoft.com/office/drawing/2012/chart" uri="{CE6537A1-D6FC-4f65-9D91-7224C49458BB}">
                  <c15:layout/>
                </c:ext>
              </c:extLst>
            </c:dLbl>
            <c:dLbl>
              <c:idx val="4"/>
              <c:layout>
                <c:manualLayout>
                  <c:x val="0.18176105137777351"/>
                  <c:y val="9.603032254582301E-7"/>
                </c:manualLayout>
              </c:layout>
              <c:dLblPos val="ctr"/>
              <c:showVal val="1"/>
              <c:extLst>
                <c:ext xmlns:c15="http://schemas.microsoft.com/office/drawing/2012/chart" uri="{CE6537A1-D6FC-4f65-9D91-7224C49458BB}">
                  <c15:layout/>
                </c:ext>
              </c:extLst>
            </c:dLbl>
            <c:dLbl>
              <c:idx val="5"/>
              <c:layout>
                <c:manualLayout>
                  <c:x val="0.17017011006342797"/>
                  <c:y val="2.8352952728353509E-3"/>
                </c:manualLayout>
              </c:layout>
              <c:dLblPos val="ctr"/>
              <c:showVal val="1"/>
              <c:extLst>
                <c:ext xmlns:c15="http://schemas.microsoft.com/office/drawing/2012/chart" uri="{CE6537A1-D6FC-4f65-9D91-7224C49458BB}">
                  <c15:layout/>
                </c:ext>
              </c:extLst>
            </c:dLbl>
            <c:dLbl>
              <c:idx val="6"/>
              <c:layout>
                <c:manualLayout>
                  <c:x val="0.15132699639651692"/>
                  <c:y val="5.8842580133102833E-3"/>
                </c:manualLayout>
              </c:layout>
              <c:dLblPos val="ctr"/>
              <c:showVal val="1"/>
              <c:extLst>
                <c:ext xmlns:c15="http://schemas.microsoft.com/office/drawing/2012/chart" uri="{CE6537A1-D6FC-4f65-9D91-7224C49458BB}">
                  <c15:layout/>
                </c:ext>
              </c:extLst>
            </c:dLbl>
            <c:dLbl>
              <c:idx val="7"/>
              <c:layout>
                <c:manualLayout>
                  <c:x val="0.14262982345147598"/>
                  <c:y val="3.0506432711194008E-3"/>
                </c:manualLayout>
              </c:layout>
              <c:dLblPos val="ctr"/>
              <c:showVal val="1"/>
              <c:extLst>
                <c:ext xmlns:c15="http://schemas.microsoft.com/office/drawing/2012/chart" uri="{CE6537A1-D6FC-4f65-9D91-7224C49458BB}">
                  <c15:layout/>
                </c:ext>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Sheet1!$A$2:$A$9</c:f>
              <c:numCache>
                <c:formatCode>0%</c:formatCode>
                <c:ptCount val="8"/>
                <c:pt idx="0">
                  <c:v>0.5</c:v>
                </c:pt>
                <c:pt idx="1">
                  <c:v>0.47000000000000003</c:v>
                </c:pt>
                <c:pt idx="2">
                  <c:v>0.46</c:v>
                </c:pt>
                <c:pt idx="3">
                  <c:v>0.44</c:v>
                </c:pt>
                <c:pt idx="4">
                  <c:v>0.4</c:v>
                </c:pt>
                <c:pt idx="5">
                  <c:v>0.37000000000000005</c:v>
                </c:pt>
                <c:pt idx="6">
                  <c:v>0.32000000000000006</c:v>
                </c:pt>
                <c:pt idx="7">
                  <c:v>0.29000000000000004</c:v>
                </c:pt>
              </c:numCache>
            </c:numRef>
          </c:val>
        </c:ser>
        <c:dLbls/>
        <c:gapWidth val="20"/>
        <c:overlap val="100"/>
        <c:axId val="187259136"/>
        <c:axId val="198877184"/>
      </c:barChart>
      <c:catAx>
        <c:axId val="187259136"/>
        <c:scaling>
          <c:orientation val="maxMin"/>
        </c:scaling>
        <c:delete val="1"/>
        <c:axPos val="l"/>
        <c:tickLblPos val="none"/>
        <c:crossAx val="198877184"/>
        <c:crosses val="autoZero"/>
        <c:lblAlgn val="ctr"/>
        <c:lblOffset val="100"/>
      </c:catAx>
      <c:valAx>
        <c:axId val="198877184"/>
        <c:scaling>
          <c:orientation val="minMax"/>
          <c:max val="1"/>
          <c:min val="0"/>
        </c:scaling>
        <c:delete val="1"/>
        <c:axPos val="t"/>
        <c:numFmt formatCode="0%" sourceLinked="1"/>
        <c:tickLblPos val="none"/>
        <c:crossAx val="187259136"/>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60255724281698"/>
          <c:y val="3.6103794143936198E-2"/>
          <c:w val="0.75839744275718313"/>
          <c:h val="0.93380971073611807"/>
        </c:manualLayout>
      </c:layout>
      <c:barChart>
        <c:barDir val="bar"/>
        <c:grouping val="stacked"/>
        <c:ser>
          <c:idx val="0"/>
          <c:order val="0"/>
          <c:tx>
            <c:strRef>
              <c:f>Sheet1!$A$1</c:f>
              <c:strCache>
                <c:ptCount val="1"/>
                <c:pt idx="0">
                  <c:v>21</c:v>
                </c:pt>
              </c:strCache>
            </c:strRef>
          </c:tx>
          <c:spPr>
            <a:solidFill>
              <a:srgbClr val="002060"/>
            </a:solidFill>
            <a:ln>
              <a:solidFill>
                <a:sysClr val="windowText" lastClr="000000"/>
              </a:solidFill>
            </a:ln>
            <a:scene3d>
              <a:camera prst="orthographicFront"/>
              <a:lightRig rig="balanced" dir="t">
                <a:rot lat="0" lon="0" rev="8700000"/>
              </a:lightRig>
            </a:scene3d>
            <a:sp3d>
              <a:bevelT w="190500" h="38100"/>
            </a:sp3d>
          </c:spPr>
          <c:dPt>
            <c:idx val="0"/>
            <c:spPr>
              <a:solidFill>
                <a:srgbClr val="71349F"/>
              </a:solidFill>
              <a:ln>
                <a:solidFill>
                  <a:sysClr val="windowText" lastClr="000000"/>
                </a:solidFill>
              </a:ln>
              <a:scene3d>
                <a:camera prst="orthographicFront"/>
                <a:lightRig rig="balanced" dir="t">
                  <a:rot lat="0" lon="0" rev="8700000"/>
                </a:lightRig>
              </a:scene3d>
              <a:sp3d>
                <a:bevelT w="190500" h="38100"/>
              </a:sp3d>
            </c:spPr>
          </c:dPt>
          <c:dPt>
            <c:idx val="1"/>
            <c:spPr>
              <a:solidFill>
                <a:srgbClr val="810707"/>
              </a:solidFill>
              <a:ln>
                <a:solidFill>
                  <a:sysClr val="windowText" lastClr="000000"/>
                </a:solidFill>
              </a:ln>
              <a:scene3d>
                <a:camera prst="orthographicFront"/>
                <a:lightRig rig="balanced" dir="t">
                  <a:rot lat="0" lon="0" rev="8700000"/>
                </a:lightRig>
              </a:scene3d>
              <a:sp3d>
                <a:bevelT w="190500" h="38100"/>
              </a:sp3d>
            </c:spPr>
          </c:dPt>
          <c:dPt>
            <c:idx val="2"/>
            <c:spPr>
              <a:solidFill>
                <a:srgbClr val="E7E200"/>
              </a:solidFill>
              <a:ln>
                <a:solidFill>
                  <a:sysClr val="windowText" lastClr="000000"/>
                </a:solidFill>
              </a:ln>
              <a:scene3d>
                <a:camera prst="orthographicFront"/>
                <a:lightRig rig="balanced" dir="t">
                  <a:rot lat="0" lon="0" rev="8700000"/>
                </a:lightRig>
              </a:scene3d>
              <a:sp3d>
                <a:bevelT w="190500" h="38100"/>
              </a:sp3d>
            </c:spPr>
          </c:dPt>
          <c:dPt>
            <c:idx val="3"/>
            <c:spPr>
              <a:solidFill>
                <a:srgbClr val="008000"/>
              </a:solidFill>
              <a:ln>
                <a:solidFill>
                  <a:sysClr val="windowText" lastClr="000000"/>
                </a:solidFill>
              </a:ln>
              <a:scene3d>
                <a:camera prst="orthographicFront"/>
                <a:lightRig rig="balanced" dir="t">
                  <a:rot lat="0" lon="0" rev="8700000"/>
                </a:lightRig>
              </a:scene3d>
              <a:sp3d>
                <a:bevelT w="190500" h="38100"/>
              </a:sp3d>
            </c:spPr>
          </c:dPt>
          <c:dPt>
            <c:idx val="4"/>
            <c:spPr>
              <a:solidFill>
                <a:srgbClr val="404040"/>
              </a:solidFill>
              <a:ln>
                <a:solidFill>
                  <a:sysClr val="windowText" lastClr="000000"/>
                </a:solidFill>
              </a:ln>
              <a:scene3d>
                <a:camera prst="orthographicFront"/>
                <a:lightRig rig="balanced" dir="t">
                  <a:rot lat="0" lon="0" rev="8700000"/>
                </a:lightRig>
              </a:scene3d>
              <a:sp3d>
                <a:bevelT w="190500" h="38100"/>
              </a:sp3d>
            </c:spPr>
          </c:dPt>
          <c:dPt>
            <c:idx val="5"/>
            <c:spPr>
              <a:solidFill>
                <a:srgbClr val="FF6600"/>
              </a:solidFill>
              <a:ln>
                <a:solidFill>
                  <a:sysClr val="windowText" lastClr="000000"/>
                </a:solidFill>
              </a:ln>
              <a:scene3d>
                <a:camera prst="orthographicFront"/>
                <a:lightRig rig="balanced" dir="t">
                  <a:rot lat="0" lon="0" rev="8700000"/>
                </a:lightRig>
              </a:scene3d>
              <a:sp3d>
                <a:bevelT w="190500" h="38100"/>
              </a:sp3d>
            </c:spPr>
          </c:dPt>
          <c:dPt>
            <c:idx val="7"/>
            <c:spPr>
              <a:solidFill>
                <a:srgbClr val="FF5050"/>
              </a:solidFill>
              <a:ln>
                <a:solidFill>
                  <a:sysClr val="windowText" lastClr="000000"/>
                </a:solidFill>
              </a:ln>
              <a:scene3d>
                <a:camera prst="orthographicFront"/>
                <a:lightRig rig="balanced" dir="t">
                  <a:rot lat="0" lon="0" rev="8700000"/>
                </a:lightRig>
              </a:scene3d>
              <a:sp3d>
                <a:bevelT w="190500" h="38100"/>
              </a:sp3d>
            </c:spPr>
          </c:dPt>
          <c:dLbls>
            <c:dLbl>
              <c:idx val="0"/>
              <c:layout>
                <c:manualLayout>
                  <c:x val="0.20347864086381298"/>
                  <c:y val="-2.6161958455395342E-3"/>
                </c:manualLayout>
              </c:layout>
              <c:dLblPos val="ctr"/>
              <c:showVal val="1"/>
              <c:extLst>
                <c:ext xmlns:c15="http://schemas.microsoft.com/office/drawing/2012/chart" uri="{CE6537A1-D6FC-4f65-9D91-7224C49458BB}"/>
              </c:extLst>
            </c:dLbl>
            <c:dLbl>
              <c:idx val="1"/>
              <c:layout>
                <c:manualLayout>
                  <c:x val="0.1426088185447755"/>
                  <c:y val="-2.3999830162657939E-3"/>
                </c:manualLayout>
              </c:layout>
              <c:dLblPos val="ctr"/>
              <c:showVal val="1"/>
              <c:extLst>
                <c:ext xmlns:c15="http://schemas.microsoft.com/office/drawing/2012/chart" uri="{CE6537A1-D6FC-4f65-9D91-7224C49458BB}"/>
              </c:extLst>
            </c:dLbl>
            <c:dLbl>
              <c:idx val="2"/>
              <c:layout>
                <c:manualLayout>
                  <c:x val="6.7219811097394444E-2"/>
                  <c:y val="5.4533451257610501E-3"/>
                </c:manualLayout>
              </c:layout>
              <c:dLblPos val="ctr"/>
              <c:showVal val="1"/>
              <c:extLst>
                <c:ext xmlns:c15="http://schemas.microsoft.com/office/drawing/2012/chart" uri="{CE6537A1-D6FC-4f65-9D91-7224C49458BB}"/>
              </c:extLst>
            </c:dLbl>
            <c:dLbl>
              <c:idx val="3"/>
              <c:layout>
                <c:manualLayout>
                  <c:x val="5.4176334821865839E-2"/>
                  <c:y val="-5.6633745566760053E-3"/>
                </c:manualLayout>
              </c:layout>
              <c:dLblPos val="ctr"/>
              <c:showVal val="1"/>
              <c:extLst>
                <c:ext xmlns:c15="http://schemas.microsoft.com/office/drawing/2012/chart" uri="{CE6537A1-D6FC-4f65-9D91-7224C49458BB}"/>
              </c:extLst>
            </c:dLbl>
            <c:dLbl>
              <c:idx val="4"/>
              <c:layout>
                <c:manualLayout>
                  <c:x val="3.0982351540401683E-2"/>
                  <c:y val="2.6188753181615146E-3"/>
                </c:manualLayout>
              </c:layout>
              <c:dLblPos val="ctr"/>
              <c:showVal val="1"/>
              <c:extLst>
                <c:ext xmlns:c15="http://schemas.microsoft.com/office/drawing/2012/chart" uri="{CE6537A1-D6FC-4f65-9D91-7224C49458BB}"/>
              </c:extLst>
            </c:dLbl>
            <c:dLbl>
              <c:idx val="5"/>
              <c:layout>
                <c:manualLayout>
                  <c:x val="0.13827461586706077"/>
                  <c:y val="2.8350551970290137E-3"/>
                </c:manualLayout>
              </c:layout>
              <c:dLblPos val="ctr"/>
              <c:showVal val="1"/>
              <c:extLst>
                <c:ext xmlns:c15="http://schemas.microsoft.com/office/drawing/2012/chart" uri="{CE6537A1-D6FC-4f65-9D91-7224C49458BB}"/>
              </c:extLst>
            </c:dLbl>
            <c:dLbl>
              <c:idx val="6"/>
              <c:layout>
                <c:manualLayout>
                  <c:x val="0.11363232143717394"/>
                  <c:y val="5.8840179375039461E-3"/>
                </c:manualLayout>
              </c:layout>
              <c:dLblPos val="ctr"/>
              <c:showVal val="1"/>
              <c:extLst>
                <c:ext xmlns:c15="http://schemas.microsoft.com/office/drawing/2012/chart" uri="{CE6537A1-D6FC-4f65-9D91-7224C49458BB}"/>
              </c:extLst>
            </c:dLbl>
            <c:dLbl>
              <c:idx val="7"/>
              <c:layout>
                <c:manualLayout>
                  <c:x val="0.10348535330138915"/>
                  <c:y val="3.0504031953129526E-3"/>
                </c:manualLayout>
              </c:layout>
              <c:dLblPos val="ctr"/>
              <c:showVal val="1"/>
              <c:extLst>
                <c:ext xmlns:c15="http://schemas.microsoft.com/office/drawing/2012/chart" uri="{CE6537A1-D6FC-4f65-9D91-7224C49458BB}"/>
              </c:extLst>
            </c:dLbl>
            <c:spPr>
              <a:noFill/>
              <a:ln>
                <a:noFill/>
              </a:ln>
              <a:effectLst/>
            </c:spPr>
            <c:txPr>
              <a:bodyPr/>
              <a:lstStyle/>
              <a:p>
                <a:pPr>
                  <a:defRPr sz="1800" b="1" i="0">
                    <a:solidFill>
                      <a:schemeClr val="tx1"/>
                    </a:solidFill>
                    <a:latin typeface="Arial" pitchFamily="34" charset="0"/>
                    <a:cs typeface="Arial" pitchFamily="34" charset="0"/>
                  </a:defRPr>
                </a:pPr>
                <a:endParaRPr lang="en-US"/>
              </a:p>
            </c:txPr>
            <c:dLblPos val="inEnd"/>
            <c:showVal val="1"/>
            <c:extLst>
              <c:ext xmlns:c15="http://schemas.microsoft.com/office/drawing/2012/chart" uri="{CE6537A1-D6FC-4f65-9D91-7224C49458BB}">
                <c15:showLeaderLines val="0"/>
              </c:ext>
            </c:extLst>
          </c:dLbls>
          <c:val>
            <c:numRef>
              <c:f>Sheet1!$A$2:$A$6</c:f>
              <c:numCache>
                <c:formatCode>0%</c:formatCode>
                <c:ptCount val="5"/>
                <c:pt idx="0">
                  <c:v>0.45</c:v>
                </c:pt>
                <c:pt idx="1">
                  <c:v>0.29000000000000004</c:v>
                </c:pt>
                <c:pt idx="2">
                  <c:v>0.1</c:v>
                </c:pt>
                <c:pt idx="3">
                  <c:v>8.0000000000000016E-2</c:v>
                </c:pt>
                <c:pt idx="4">
                  <c:v>2.0000000000000004E-2</c:v>
                </c:pt>
              </c:numCache>
            </c:numRef>
          </c:val>
        </c:ser>
        <c:dLbls/>
        <c:gapWidth val="20"/>
        <c:overlap val="100"/>
        <c:axId val="187583872"/>
        <c:axId val="198922240"/>
      </c:barChart>
      <c:catAx>
        <c:axId val="187583872"/>
        <c:scaling>
          <c:orientation val="maxMin"/>
        </c:scaling>
        <c:delete val="1"/>
        <c:axPos val="l"/>
        <c:tickLblPos val="none"/>
        <c:crossAx val="198922240"/>
        <c:crosses val="autoZero"/>
        <c:lblAlgn val="ctr"/>
        <c:lblOffset val="100"/>
      </c:catAx>
      <c:valAx>
        <c:axId val="198922240"/>
        <c:scaling>
          <c:orientation val="minMax"/>
          <c:max val="1"/>
          <c:min val="0"/>
        </c:scaling>
        <c:delete val="1"/>
        <c:axPos val="t"/>
        <c:numFmt formatCode="0%" sourceLinked="1"/>
        <c:tickLblPos val="none"/>
        <c:crossAx val="187583872"/>
        <c:crosses val="autoZero"/>
        <c:crossBetween val="between"/>
      </c:valAx>
      <c:spPr>
        <a:noFill/>
        <a:ln w="25398">
          <a:noFill/>
        </a:ln>
      </c:spPr>
    </c:plotArea>
    <c:plotVisOnly val="1"/>
    <c:dispBlanksAs val="gap"/>
  </c:chart>
  <c:txPr>
    <a:bodyPr/>
    <a:lstStyle/>
    <a:p>
      <a:pPr algn="r" rtl="0" fontAlgn="base">
        <a:spcBef>
          <a:spcPts val="0"/>
        </a:spcBef>
        <a:spcAft>
          <a:spcPct val="0"/>
        </a:spcAft>
        <a:defRPr lang="en-US" sz="1400" b="1" kern="0" dirty="0" smtClean="0">
          <a:solidFill>
            <a:schemeClr val="tx1"/>
          </a:solidFill>
          <a:latin typeface="+mn-lt"/>
          <a:ea typeface="+mn-ea"/>
          <a:cs typeface="Times New Roman" pitchFamily="18"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6651380115947047E-2"/>
          <c:y val="0.37180646423500613"/>
          <c:w val="0.96944444444444811"/>
          <c:h val="0.51306775675244087"/>
        </c:manualLayout>
      </c:layout>
      <c:barChart>
        <c:barDir val="col"/>
        <c:grouping val="clustered"/>
        <c:ser>
          <c:idx val="0"/>
          <c:order val="0"/>
          <c:tx>
            <c:strRef>
              <c:f>Sheet1!$B$1</c:f>
              <c:strCache>
                <c:ptCount val="1"/>
                <c:pt idx="0">
                  <c:v>Likely</c:v>
                </c:pt>
              </c:strCache>
            </c:strRef>
          </c:tx>
          <c:spPr>
            <a:solidFill>
              <a:srgbClr val="006600"/>
            </a:solidFill>
            <a:ln w="12700">
              <a:solidFill>
                <a:prstClr val="black"/>
              </a:solidFill>
            </a:ln>
            <a:scene3d>
              <a:camera prst="orthographicFront"/>
              <a:lightRig rig="balanced" dir="t">
                <a:rot lat="0" lon="0" rev="8700000"/>
              </a:lightRig>
            </a:scene3d>
            <a:sp3d>
              <a:bevelT w="190500" h="38100"/>
            </a:sp3d>
          </c:spPr>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Sheet1!$A$2:$A$6</c:f>
              <c:strCache>
                <c:ptCount val="5"/>
                <c:pt idx="0">
                  <c:v>Total</c:v>
                </c:pt>
                <c:pt idx="1">
                  <c:v>Total</c:v>
                </c:pt>
                <c:pt idx="2">
                  <c:v>Total</c:v>
                </c:pt>
                <c:pt idx="3">
                  <c:v>Total</c:v>
                </c:pt>
                <c:pt idx="4">
                  <c:v>Total</c:v>
                </c:pt>
              </c:strCache>
            </c:strRef>
          </c:cat>
          <c:val>
            <c:numRef>
              <c:f>Sheet1!$B$2:$B$6</c:f>
              <c:numCache>
                <c:formatCode>0%</c:formatCode>
                <c:ptCount val="5"/>
                <c:pt idx="0">
                  <c:v>0.85000000000000009</c:v>
                </c:pt>
                <c:pt idx="1">
                  <c:v>0.59</c:v>
                </c:pt>
                <c:pt idx="2">
                  <c:v>0.43000000000000005</c:v>
                </c:pt>
                <c:pt idx="3">
                  <c:v>0.41000000000000003</c:v>
                </c:pt>
                <c:pt idx="4">
                  <c:v>0.41000000000000003</c:v>
                </c:pt>
              </c:numCache>
            </c:numRef>
          </c:val>
        </c:ser>
        <c:ser>
          <c:idx val="1"/>
          <c:order val="1"/>
          <c:tx>
            <c:strRef>
              <c:f>Sheet1!$C$1</c:f>
              <c:strCache>
                <c:ptCount val="1"/>
                <c:pt idx="0">
                  <c:v>Unlikely</c:v>
                </c:pt>
              </c:strCache>
            </c:strRef>
          </c:tx>
          <c:spPr>
            <a:solidFill>
              <a:srgbClr val="000000">
                <a:lumMod val="65000"/>
                <a:lumOff val="35000"/>
              </a:srgbClr>
            </a:solidFill>
            <a:ln w="12700">
              <a:solidFill>
                <a:schemeClr val="tx1"/>
              </a:solidFill>
            </a:ln>
            <a:scene3d>
              <a:camera prst="orthographicFront"/>
              <a:lightRig rig="balanced" dir="t">
                <a:rot lat="0" lon="0" rev="8700000"/>
              </a:lightRig>
            </a:scene3d>
            <a:sp3d>
              <a:bevelT w="190500" h="38100"/>
            </a:sp3d>
          </c:spPr>
          <c:dLbls>
            <c:dLbl>
              <c:idx val="0"/>
              <c:tx>
                <c:rich>
                  <a:bodyPr/>
                  <a:lstStyle/>
                  <a:p>
                    <a:r>
                      <a:rPr lang="en-US" dirty="0" smtClean="0"/>
                      <a:t>14%</a:t>
                    </a:r>
                    <a:endParaRPr lang="en-US" dirty="0"/>
                  </a:p>
                </c:rich>
              </c:tx>
              <c:showVal val="1"/>
              <c:extLst>
                <c:ext xmlns:c15="http://schemas.microsoft.com/office/drawing/2012/chart" uri="{CE6537A1-D6FC-4f65-9D91-7224C49458BB}"/>
              </c:extLst>
            </c:dLbl>
            <c:dLbl>
              <c:idx val="1"/>
              <c:tx>
                <c:rich>
                  <a:bodyPr/>
                  <a:lstStyle/>
                  <a:p>
                    <a:r>
                      <a:rPr lang="en-US" dirty="0" smtClean="0"/>
                      <a:t>38%</a:t>
                    </a:r>
                    <a:endParaRPr lang="en-US" dirty="0"/>
                  </a:p>
                </c:rich>
              </c:tx>
              <c:showVal val="1"/>
              <c:extLst>
                <c:ext xmlns:c15="http://schemas.microsoft.com/office/drawing/2012/chart" uri="{CE6537A1-D6FC-4f65-9D91-7224C49458BB}"/>
              </c:extLst>
            </c:dLbl>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Sheet1!$A$2:$A$6</c:f>
              <c:strCache>
                <c:ptCount val="5"/>
                <c:pt idx="0">
                  <c:v>Total</c:v>
                </c:pt>
                <c:pt idx="1">
                  <c:v>Total</c:v>
                </c:pt>
                <c:pt idx="2">
                  <c:v>Total</c:v>
                </c:pt>
                <c:pt idx="3">
                  <c:v>Total</c:v>
                </c:pt>
                <c:pt idx="4">
                  <c:v>Total</c:v>
                </c:pt>
              </c:strCache>
            </c:strRef>
          </c:cat>
          <c:val>
            <c:numRef>
              <c:f>Sheet1!$C$2:$C$6</c:f>
              <c:numCache>
                <c:formatCode>0%</c:formatCode>
                <c:ptCount val="5"/>
                <c:pt idx="0">
                  <c:v>0.14000000000000001</c:v>
                </c:pt>
                <c:pt idx="1">
                  <c:v>0.38000000000000006</c:v>
                </c:pt>
                <c:pt idx="2">
                  <c:v>0.54</c:v>
                </c:pt>
                <c:pt idx="3">
                  <c:v>0.54</c:v>
                </c:pt>
                <c:pt idx="4">
                  <c:v>0.56000000000000005</c:v>
                </c:pt>
              </c:numCache>
            </c:numRef>
          </c:val>
        </c:ser>
        <c:dLbls/>
        <c:gapWidth val="50"/>
        <c:axId val="199038080"/>
        <c:axId val="199039616"/>
      </c:barChart>
      <c:catAx>
        <c:axId val="199038080"/>
        <c:scaling>
          <c:orientation val="minMax"/>
        </c:scaling>
        <c:axPos val="b"/>
        <c:numFmt formatCode="General" sourceLinked="1"/>
        <c:majorTickMark val="none"/>
        <c:tickLblPos val="nextTo"/>
        <c:spPr>
          <a:noFill/>
          <a:ln>
            <a:noFill/>
          </a:ln>
        </c:spPr>
        <c:txPr>
          <a:bodyPr/>
          <a:lstStyle/>
          <a:p>
            <a:pPr>
              <a:defRPr sz="1500" b="1">
                <a:latin typeface="Arial" pitchFamily="34" charset="0"/>
                <a:cs typeface="Arial" pitchFamily="34" charset="0"/>
              </a:defRPr>
            </a:pPr>
            <a:endParaRPr lang="en-US"/>
          </a:p>
        </c:txPr>
        <c:crossAx val="199039616"/>
        <c:crosses val="autoZero"/>
        <c:lblAlgn val="ctr"/>
        <c:lblOffset val="100"/>
      </c:catAx>
      <c:valAx>
        <c:axId val="199039616"/>
        <c:scaling>
          <c:orientation val="minMax"/>
          <c:max val="1.05"/>
          <c:min val="0"/>
        </c:scaling>
        <c:axPos val="l"/>
        <c:numFmt formatCode="0%" sourceLinked="1"/>
        <c:majorTickMark val="none"/>
        <c:tickLblPos val="none"/>
        <c:spPr>
          <a:noFill/>
          <a:ln>
            <a:noFill/>
          </a:ln>
        </c:spPr>
        <c:crossAx val="199038080"/>
        <c:crosses val="autoZero"/>
        <c:crossBetween val="between"/>
        <c:majorUnit val="0.1"/>
        <c:minorUnit val="2.0000000000000004E-2"/>
      </c:valAx>
      <c:spPr>
        <a:noFill/>
        <a:ln w="25399">
          <a:noFill/>
        </a:ln>
      </c:spPr>
    </c:plotArea>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1.802500648957342E-2"/>
          <c:y val="0.42588844158890188"/>
          <c:w val="0.96944444444444833"/>
          <c:h val="0.48643280036456038"/>
        </c:manualLayout>
      </c:layout>
      <c:barChart>
        <c:barDir val="col"/>
        <c:grouping val="clustered"/>
        <c:ser>
          <c:idx val="0"/>
          <c:order val="0"/>
          <c:tx>
            <c:strRef>
              <c:f>Sheet1!$B$1</c:f>
              <c:strCache>
                <c:ptCount val="1"/>
                <c:pt idx="0">
                  <c:v>Likely</c:v>
                </c:pt>
              </c:strCache>
            </c:strRef>
          </c:tx>
          <c:spPr>
            <a:solidFill>
              <a:srgbClr val="006600"/>
            </a:solidFill>
            <a:ln w="12700">
              <a:solidFill>
                <a:prstClr val="black"/>
              </a:solidFill>
            </a:ln>
            <a:scene3d>
              <a:camera prst="orthographicFront"/>
              <a:lightRig rig="balanced" dir="t">
                <a:rot lat="0" lon="0" rev="8700000"/>
              </a:lightRig>
            </a:scene3d>
            <a:sp3d>
              <a:bevelT w="190500" h="38100"/>
            </a:sp3d>
          </c:spPr>
          <c:dLbls>
            <c:numFmt formatCode="0%" sourceLinked="0"/>
            <c:spPr>
              <a:scene3d>
                <a:camera prst="orthographicFront"/>
                <a:lightRig rig="threePt" dir="t"/>
              </a:scene3d>
              <a:sp3d>
                <a:bevelB/>
              </a:sp3d>
            </c:spPr>
            <c:txPr>
              <a:bodyPr rot="0" anchor="b" anchorCtr="1"/>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Diagnosed with Chronic Disease                   (35%)</c:v>
                </c:pt>
                <c:pt idx="1">
                  <c:v>Never Diagnosed with Chronic Disease                   (63%)</c:v>
                </c:pt>
              </c:strCache>
            </c:strRef>
          </c:cat>
          <c:val>
            <c:numRef>
              <c:f>Sheet1!$B$2:$B$3</c:f>
              <c:numCache>
                <c:formatCode>0%</c:formatCode>
                <c:ptCount val="2"/>
                <c:pt idx="0">
                  <c:v>0.62000000000000011</c:v>
                </c:pt>
                <c:pt idx="1">
                  <c:v>0.7400000000000001</c:v>
                </c:pt>
              </c:numCache>
            </c:numRef>
          </c:val>
        </c:ser>
        <c:ser>
          <c:idx val="1"/>
          <c:order val="1"/>
          <c:tx>
            <c:strRef>
              <c:f>Sheet1!$C$1</c:f>
              <c:strCache>
                <c:ptCount val="1"/>
                <c:pt idx="0">
                  <c:v>Unlikely</c:v>
                </c:pt>
              </c:strCache>
            </c:strRef>
          </c:tx>
          <c:spPr>
            <a:solidFill>
              <a:srgbClr val="000000">
                <a:lumMod val="65000"/>
                <a:lumOff val="35000"/>
              </a:srgbClr>
            </a:solidFill>
            <a:ln w="12700">
              <a:solidFill>
                <a:schemeClr val="tx1"/>
              </a:solidFill>
            </a:ln>
            <a:scene3d>
              <a:camera prst="orthographicFront"/>
              <a:lightRig rig="balanced" dir="t">
                <a:rot lat="0" lon="0" rev="8700000"/>
              </a:lightRig>
            </a:scene3d>
            <a:sp3d>
              <a:bevelT w="190500" h="38100"/>
            </a:sp3d>
          </c:spPr>
          <c:dLbls>
            <c:numFmt formatCode="0%" sourceLinked="0"/>
            <c:spPr>
              <a:noFill/>
              <a:ln>
                <a:noFill/>
              </a:ln>
              <a:effectLst/>
            </c:spPr>
            <c:txPr>
              <a:bodyPr/>
              <a:lstStyle/>
              <a:p>
                <a:pPr>
                  <a:defRPr sz="3000" b="1" baseline="-24000">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Diagnosed with Chronic Disease                   (35%)</c:v>
                </c:pt>
                <c:pt idx="1">
                  <c:v>Never Diagnosed with Chronic Disease                   (63%)</c:v>
                </c:pt>
              </c:strCache>
            </c:strRef>
          </c:cat>
          <c:val>
            <c:numRef>
              <c:f>Sheet1!$C$2:$C$3</c:f>
              <c:numCache>
                <c:formatCode>0%</c:formatCode>
                <c:ptCount val="2"/>
                <c:pt idx="0">
                  <c:v>0.32000000000000006</c:v>
                </c:pt>
                <c:pt idx="1">
                  <c:v>0.2</c:v>
                </c:pt>
              </c:numCache>
            </c:numRef>
          </c:val>
        </c:ser>
        <c:dLbls/>
        <c:gapWidth val="50"/>
        <c:axId val="181646464"/>
        <c:axId val="181648000"/>
      </c:barChart>
      <c:catAx>
        <c:axId val="181646464"/>
        <c:scaling>
          <c:orientation val="minMax"/>
        </c:scaling>
        <c:axPos val="b"/>
        <c:numFmt formatCode="General" sourceLinked="1"/>
        <c:majorTickMark val="none"/>
        <c:tickLblPos val="nextTo"/>
        <c:spPr>
          <a:noFill/>
          <a:ln>
            <a:noFill/>
          </a:ln>
        </c:spPr>
        <c:txPr>
          <a:bodyPr/>
          <a:lstStyle/>
          <a:p>
            <a:pPr>
              <a:defRPr sz="1600" b="1">
                <a:latin typeface="Arial" pitchFamily="34" charset="0"/>
                <a:cs typeface="Arial" pitchFamily="34" charset="0"/>
              </a:defRPr>
            </a:pPr>
            <a:endParaRPr lang="en-US"/>
          </a:p>
        </c:txPr>
        <c:crossAx val="181648000"/>
        <c:crosses val="autoZero"/>
        <c:lblAlgn val="ctr"/>
        <c:lblOffset val="100"/>
      </c:catAx>
      <c:valAx>
        <c:axId val="181648000"/>
        <c:scaling>
          <c:orientation val="minMax"/>
          <c:max val="1.05"/>
          <c:min val="0"/>
        </c:scaling>
        <c:axPos val="l"/>
        <c:numFmt formatCode="0%" sourceLinked="1"/>
        <c:majorTickMark val="none"/>
        <c:tickLblPos val="none"/>
        <c:spPr>
          <a:noFill/>
          <a:ln>
            <a:noFill/>
          </a:ln>
        </c:spPr>
        <c:crossAx val="181646464"/>
        <c:crosses val="autoZero"/>
        <c:crossBetween val="between"/>
        <c:majorUnit val="0.1"/>
        <c:minorUnit val="2.0000000000000052E-2"/>
      </c:valAx>
      <c:spPr>
        <a:noFill/>
        <a:ln w="25399">
          <a:noFill/>
        </a:ln>
      </c:spPr>
    </c:plotArea>
    <c:plotVisOnly val="1"/>
    <c:dispBlanksAs val="gap"/>
  </c:chart>
  <c:txPr>
    <a:bodyPr/>
    <a:lstStyle/>
    <a:p>
      <a:pPr>
        <a:defRPr sz="1800"/>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0.03682</cdr:x>
      <cdr:y>0.13578</cdr:y>
    </cdr:from>
    <cdr:to>
      <cdr:x>0.92746</cdr:x>
      <cdr:y>0.1865</cdr:y>
    </cdr:to>
    <cdr:sp macro="" textlink="">
      <cdr:nvSpPr>
        <cdr:cNvPr id="2" name="TextBox 3"/>
        <cdr:cNvSpPr txBox="1"/>
      </cdr:nvSpPr>
      <cdr:spPr>
        <a:xfrm xmlns:a="http://schemas.openxmlformats.org/drawingml/2006/main">
          <a:off x="340469" y="906417"/>
          <a:ext cx="8234501" cy="3385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pPr algn="ctr" fontAlgn="auto">
            <a:spcBef>
              <a:spcPts val="0"/>
            </a:spcBef>
            <a:spcAft>
              <a:spcPts val="0"/>
            </a:spcAft>
          </a:pPr>
          <a:r>
            <a:rPr lang="en-US" sz="1600" i="1" dirty="0" smtClean="0">
              <a:latin typeface="Times New Roman" panose="02020603050405020304" pitchFamily="18" charset="0"/>
              <a:cs typeface="Times New Roman" panose="02020603050405020304" pitchFamily="18" charset="0"/>
            </a:rPr>
            <a:t>Do </a:t>
          </a:r>
          <a:r>
            <a:rPr lang="en-US" sz="1600" i="1" dirty="0">
              <a:latin typeface="Times New Roman" panose="02020603050405020304" pitchFamily="18" charset="0"/>
              <a:cs typeface="Times New Roman" panose="02020603050405020304" pitchFamily="18" charset="0"/>
            </a:rPr>
            <a:t>you, yourself own a wearable device that you use to monitor or check your health?</a:t>
          </a:r>
          <a:endParaRPr lang="en-US" sz="1600" i="1"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0.14067</cdr:x>
      <cdr:y>0.01083</cdr:y>
    </cdr:from>
    <cdr:to>
      <cdr:x>0.85933</cdr:x>
      <cdr:y>0.08737</cdr:y>
    </cdr:to>
    <cdr:sp macro="" textlink="">
      <cdr:nvSpPr>
        <cdr:cNvPr id="4" name="Text Placeholder 1"/>
        <cdr:cNvSpPr txBox="1">
          <a:spLocks xmlns:a="http://schemas.openxmlformats.org/drawingml/2006/main"/>
        </cdr:cNvSpPr>
      </cdr:nvSpPr>
      <cdr:spPr bwMode="auto">
        <a:xfrm xmlns:a="http://schemas.openxmlformats.org/drawingml/2006/main">
          <a:off x="1300606" y="72318"/>
          <a:ext cx="6644388" cy="510909"/>
        </a:xfrm>
        <a:prstGeom xmlns:a="http://schemas.openxmlformats.org/drawingml/2006/main" prst="rect">
          <a:avLst/>
        </a:prstGeom>
        <a:noFill xmlns:a="http://schemas.openxmlformats.org/drawingml/2006/main"/>
        <a:ln xmlns:a="http://schemas.openxmlformats.org/drawingml/2006/main">
          <a:miter lim="800000"/>
          <a:headEnd/>
          <a:tailEnd/>
        </a:l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Wearable ownership is increasing.</a:t>
          </a:r>
        </a:p>
      </cdr:txBody>
    </cdr:sp>
  </cdr:relSizeAnchor>
</c:userShapes>
</file>

<file path=ppt/drawings/drawing2.xml><?xml version="1.0" encoding="utf-8"?>
<c:userShapes xmlns:c="http://schemas.openxmlformats.org/drawingml/2006/chart">
  <cdr:relSizeAnchor xmlns:cdr="http://schemas.openxmlformats.org/drawingml/2006/chartDrawing">
    <cdr:from>
      <cdr:x>0.80969</cdr:x>
      <cdr:y>0.84255</cdr:y>
    </cdr:from>
    <cdr:to>
      <cdr:x>0.96043</cdr:x>
      <cdr:y>0.88866</cdr:y>
    </cdr:to>
    <cdr:sp macro="" textlink="">
      <cdr:nvSpPr>
        <cdr:cNvPr id="3" name="Text Placeholder 2"/>
        <cdr:cNvSpPr txBox="1">
          <a:spLocks xmlns:a="http://schemas.openxmlformats.org/drawingml/2006/main"/>
        </cdr:cNvSpPr>
      </cdr:nvSpPr>
      <cdr:spPr>
        <a:xfrm xmlns:a="http://schemas.openxmlformats.org/drawingml/2006/main">
          <a:off x="7486085" y="5624383"/>
          <a:ext cx="1393681" cy="30780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xmlns:a="http://schemas.openxmlformats.org/drawingml/2006/main">
          <a:pPr algn="ctr" defTabSz="914400">
            <a:defRPr/>
          </a:pPr>
          <a:r>
            <a:rPr lang="en-US" sz="1400" b="1" kern="0" dirty="0" smtClean="0">
              <a:solidFill>
                <a:srgbClr val="FFFFFF"/>
              </a:solidFill>
              <a:latin typeface="Arial" pitchFamily="34" charset="0"/>
              <a:cs typeface="Arial" pitchFamily="34" charset="0"/>
            </a:rPr>
            <a:t>No</a:t>
          </a:r>
          <a:endParaRPr lang="en-US" sz="1400" b="1" kern="0" dirty="0">
            <a:solidFill>
              <a:srgbClr val="FFFFFF"/>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10493" cy="461193"/>
          </a:xfrm>
          <a:prstGeom prst="rect">
            <a:avLst/>
          </a:prstGeom>
          <a:noFill/>
          <a:ln w="9525">
            <a:noFill/>
            <a:miter lim="800000"/>
            <a:headEnd/>
            <a:tailEnd/>
          </a:ln>
          <a:effectLst/>
        </p:spPr>
        <p:txBody>
          <a:bodyPr vert="horz" wrap="square" lIns="92413" tIns="46208" rIns="92413" bIns="46208" numCol="1" anchor="t" anchorCtr="0" compatLnSpc="1">
            <a:prstTxWarp prst="textNoShape">
              <a:avLst/>
            </a:prstTxWarp>
          </a:bodyPr>
          <a:lstStyle>
            <a:lvl1pPr defTabSz="921985">
              <a:defRPr sz="1200" b="0"/>
            </a:lvl1pPr>
          </a:lstStyle>
          <a:p>
            <a:endParaRPr lang="en-US" dirty="0"/>
          </a:p>
        </p:txBody>
      </p:sp>
      <p:sp>
        <p:nvSpPr>
          <p:cNvPr id="45059" name="Rectangle 3"/>
          <p:cNvSpPr>
            <a:spLocks noGrp="1" noChangeArrowheads="1"/>
          </p:cNvSpPr>
          <p:nvPr>
            <p:ph type="dt" sz="quarter" idx="1"/>
          </p:nvPr>
        </p:nvSpPr>
        <p:spPr bwMode="auto">
          <a:xfrm>
            <a:off x="3938074" y="0"/>
            <a:ext cx="3010493" cy="461193"/>
          </a:xfrm>
          <a:prstGeom prst="rect">
            <a:avLst/>
          </a:prstGeom>
          <a:noFill/>
          <a:ln w="9525">
            <a:noFill/>
            <a:miter lim="800000"/>
            <a:headEnd/>
            <a:tailEnd/>
          </a:ln>
          <a:effectLst/>
        </p:spPr>
        <p:txBody>
          <a:bodyPr vert="horz" wrap="square" lIns="92413" tIns="46208" rIns="92413" bIns="46208" numCol="1" anchor="t" anchorCtr="0" compatLnSpc="1">
            <a:prstTxWarp prst="textNoShape">
              <a:avLst/>
            </a:prstTxWarp>
          </a:bodyPr>
          <a:lstStyle>
            <a:lvl1pPr algn="r" defTabSz="921985">
              <a:defRPr sz="1200" b="0"/>
            </a:lvl1pPr>
          </a:lstStyle>
          <a:p>
            <a:endParaRPr lang="en-US" dirty="0"/>
          </a:p>
        </p:txBody>
      </p:sp>
      <p:sp>
        <p:nvSpPr>
          <p:cNvPr id="45060" name="Rectangle 4"/>
          <p:cNvSpPr>
            <a:spLocks noGrp="1" noChangeArrowheads="1"/>
          </p:cNvSpPr>
          <p:nvPr>
            <p:ph type="ftr" sz="quarter" idx="2"/>
          </p:nvPr>
        </p:nvSpPr>
        <p:spPr bwMode="auto">
          <a:xfrm>
            <a:off x="0" y="8773356"/>
            <a:ext cx="3010493" cy="461193"/>
          </a:xfrm>
          <a:prstGeom prst="rect">
            <a:avLst/>
          </a:prstGeom>
          <a:noFill/>
          <a:ln w="9525">
            <a:noFill/>
            <a:miter lim="800000"/>
            <a:headEnd/>
            <a:tailEnd/>
          </a:ln>
          <a:effectLst/>
        </p:spPr>
        <p:txBody>
          <a:bodyPr vert="horz" wrap="square" lIns="92413" tIns="46208" rIns="92413" bIns="46208" numCol="1" anchor="b" anchorCtr="0" compatLnSpc="1">
            <a:prstTxWarp prst="textNoShape">
              <a:avLst/>
            </a:prstTxWarp>
          </a:bodyPr>
          <a:lstStyle>
            <a:lvl1pPr defTabSz="921985">
              <a:defRPr sz="1200" b="0"/>
            </a:lvl1pPr>
          </a:lstStyle>
          <a:p>
            <a:endParaRPr lang="en-US" dirty="0"/>
          </a:p>
        </p:txBody>
      </p:sp>
      <p:sp>
        <p:nvSpPr>
          <p:cNvPr id="45061" name="Rectangle 5"/>
          <p:cNvSpPr>
            <a:spLocks noGrp="1" noChangeArrowheads="1"/>
          </p:cNvSpPr>
          <p:nvPr>
            <p:ph type="sldNum" sz="quarter" idx="3"/>
          </p:nvPr>
        </p:nvSpPr>
        <p:spPr bwMode="auto">
          <a:xfrm>
            <a:off x="3938074" y="8773356"/>
            <a:ext cx="3010493" cy="461193"/>
          </a:xfrm>
          <a:prstGeom prst="rect">
            <a:avLst/>
          </a:prstGeom>
          <a:noFill/>
          <a:ln w="9525">
            <a:noFill/>
            <a:miter lim="800000"/>
            <a:headEnd/>
            <a:tailEnd/>
          </a:ln>
          <a:effectLst/>
        </p:spPr>
        <p:txBody>
          <a:bodyPr vert="horz" wrap="square" lIns="92413" tIns="46208" rIns="92413" bIns="46208" numCol="1" anchor="b" anchorCtr="0" compatLnSpc="1">
            <a:prstTxWarp prst="textNoShape">
              <a:avLst/>
            </a:prstTxWarp>
          </a:bodyPr>
          <a:lstStyle>
            <a:lvl1pPr algn="r" defTabSz="921985">
              <a:defRPr sz="1200" b="0"/>
            </a:lvl1pPr>
          </a:lstStyle>
          <a:p>
            <a:fld id="{658EB472-82C8-428D-9A7D-08F9ED292935}" type="slidenum">
              <a:rPr lang="en-US"/>
              <a:pPr/>
              <a:t>‹#›</a:t>
            </a:fld>
            <a:endParaRPr lang="en-US" dirty="0"/>
          </a:p>
        </p:txBody>
      </p:sp>
    </p:spTree>
    <p:extLst>
      <p:ext uri="{BB962C8B-B14F-4D97-AF65-F5344CB8AC3E}">
        <p14:creationId xmlns:p14="http://schemas.microsoft.com/office/powerpoint/2010/main" xmlns="" val="2193765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01" cy="461193"/>
          </a:xfrm>
          <a:prstGeom prst="rect">
            <a:avLst/>
          </a:prstGeom>
        </p:spPr>
        <p:txBody>
          <a:bodyPr vert="horz" lIns="87490" tIns="43745" rIns="87490" bIns="43745" rtlCol="0"/>
          <a:lstStyle>
            <a:lvl1pPr algn="l">
              <a:defRPr sz="1100"/>
            </a:lvl1pPr>
          </a:lstStyle>
          <a:p>
            <a:endParaRPr lang="en-US" dirty="0"/>
          </a:p>
        </p:txBody>
      </p:sp>
      <p:sp>
        <p:nvSpPr>
          <p:cNvPr id="3" name="Date Placeholder 2"/>
          <p:cNvSpPr>
            <a:spLocks noGrp="1"/>
          </p:cNvSpPr>
          <p:nvPr>
            <p:ph type="dt" idx="1"/>
          </p:nvPr>
        </p:nvSpPr>
        <p:spPr>
          <a:xfrm>
            <a:off x="3936566" y="0"/>
            <a:ext cx="3012001" cy="461193"/>
          </a:xfrm>
          <a:prstGeom prst="rect">
            <a:avLst/>
          </a:prstGeom>
        </p:spPr>
        <p:txBody>
          <a:bodyPr vert="horz" lIns="87490" tIns="43745" rIns="87490" bIns="43745" rtlCol="0"/>
          <a:lstStyle>
            <a:lvl1pPr algn="r">
              <a:defRPr sz="1100"/>
            </a:lvl1pPr>
          </a:lstStyle>
          <a:p>
            <a:fld id="{3CD437D3-86FC-4D34-803C-BCD2FE5085B1}" type="datetimeFigureOut">
              <a:rPr lang="en-US" smtClean="0"/>
              <a:pPr/>
              <a:t>10/9/2015</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87490" tIns="43745" rIns="87490" bIns="43745" rtlCol="0" anchor="ctr"/>
          <a:lstStyle/>
          <a:p>
            <a:endParaRPr lang="en-US" dirty="0"/>
          </a:p>
        </p:txBody>
      </p:sp>
      <p:sp>
        <p:nvSpPr>
          <p:cNvPr id="5" name="Notes Placeholder 4"/>
          <p:cNvSpPr>
            <a:spLocks noGrp="1"/>
          </p:cNvSpPr>
          <p:nvPr>
            <p:ph type="body" sz="quarter" idx="3"/>
          </p:nvPr>
        </p:nvSpPr>
        <p:spPr>
          <a:xfrm>
            <a:off x="695310" y="4387442"/>
            <a:ext cx="5559457" cy="4155317"/>
          </a:xfrm>
          <a:prstGeom prst="rect">
            <a:avLst/>
          </a:prstGeom>
        </p:spPr>
        <p:txBody>
          <a:bodyPr vert="horz" lIns="87490" tIns="43745" rIns="87490" bIns="437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356"/>
            <a:ext cx="3012001" cy="461193"/>
          </a:xfrm>
          <a:prstGeom prst="rect">
            <a:avLst/>
          </a:prstGeom>
        </p:spPr>
        <p:txBody>
          <a:bodyPr vert="horz" lIns="87490" tIns="43745" rIns="87490" bIns="4374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566" y="8773356"/>
            <a:ext cx="3012001" cy="461193"/>
          </a:xfrm>
          <a:prstGeom prst="rect">
            <a:avLst/>
          </a:prstGeom>
        </p:spPr>
        <p:txBody>
          <a:bodyPr vert="horz" lIns="87490" tIns="43745" rIns="87490" bIns="43745" rtlCol="0" anchor="b"/>
          <a:lstStyle>
            <a:lvl1pPr algn="r">
              <a:defRPr sz="1100"/>
            </a:lvl1pPr>
          </a:lstStyle>
          <a:p>
            <a:fld id="{4217BA3D-5640-449A-BF8D-B861AC778296}" type="slidenum">
              <a:rPr lang="en-US" smtClean="0"/>
              <a:pPr/>
              <a:t>‹#›</a:t>
            </a:fld>
            <a:endParaRPr lang="en-US" dirty="0"/>
          </a:p>
        </p:txBody>
      </p:sp>
    </p:spTree>
    <p:extLst>
      <p:ext uri="{BB962C8B-B14F-4D97-AF65-F5344CB8AC3E}">
        <p14:creationId xmlns:p14="http://schemas.microsoft.com/office/powerpoint/2010/main" xmlns="" val="81566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17BA3D-5640-449A-BF8D-B861AC778296}" type="slidenum">
              <a:rPr lang="en-US" smtClean="0"/>
              <a:pPr/>
              <a:t>1</a:t>
            </a:fld>
            <a:endParaRPr lang="en-US" dirty="0"/>
          </a:p>
        </p:txBody>
      </p:sp>
    </p:spTree>
    <p:extLst>
      <p:ext uri="{BB962C8B-B14F-4D97-AF65-F5344CB8AC3E}">
        <p14:creationId xmlns:p14="http://schemas.microsoft.com/office/powerpoint/2010/main" xmlns="" val="414051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62977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pPr/>
              <a:t>11</a:t>
            </a:fld>
            <a:endParaRPr lang="en-US" dirty="0"/>
          </a:p>
        </p:txBody>
      </p:sp>
    </p:spTree>
    <p:extLst>
      <p:ext uri="{BB962C8B-B14F-4D97-AF65-F5344CB8AC3E}">
        <p14:creationId xmlns:p14="http://schemas.microsoft.com/office/powerpoint/2010/main" xmlns="" val="397634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311019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308231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72126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xmlns="" val="336166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xmlns="" val="174323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xmlns="" val="60131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384433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179035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143579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227881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141168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22995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61271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xmlns="" val="277818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72254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xmlns="" val="843635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Medical and HC</a:t>
            </a:r>
            <a:r>
              <a:rPr lang="en-US" baseline="0" dirty="0" smtClean="0"/>
              <a:t> start-ups raised record $4b in Q1 2015 (previous high was $3.4b) – 31% of all VC $ raised (compared that to 17% HC makes of GDP)</a:t>
            </a:r>
            <a:endParaRPr lang="en-US"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119136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pPr/>
              <a:t>6</a:t>
            </a:fld>
            <a:endParaRPr lang="en-US" dirty="0"/>
          </a:p>
        </p:txBody>
      </p:sp>
    </p:spTree>
    <p:extLst>
      <p:ext uri="{BB962C8B-B14F-4D97-AF65-F5344CB8AC3E}">
        <p14:creationId xmlns:p14="http://schemas.microsoft.com/office/powerpoint/2010/main" xmlns="" val="66828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217BA3D-5640-449A-BF8D-B861AC778296}" type="slidenum">
              <a:rPr lang="en-US" smtClean="0"/>
              <a:pPr/>
              <a:t>7</a:t>
            </a:fld>
            <a:endParaRPr lang="en-US" dirty="0"/>
          </a:p>
        </p:txBody>
      </p:sp>
    </p:spTree>
    <p:extLst>
      <p:ext uri="{BB962C8B-B14F-4D97-AF65-F5344CB8AC3E}">
        <p14:creationId xmlns:p14="http://schemas.microsoft.com/office/powerpoint/2010/main" xmlns="" val="267543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308523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A27EEC-D452-485A-97CC-020C08EC4654}" type="slidenum">
              <a:rPr lang="en-US" smtClean="0"/>
              <a:pPr/>
              <a:t>9</a:t>
            </a:fld>
            <a:endParaRPr lang="en-US" dirty="0"/>
          </a:p>
        </p:txBody>
      </p:sp>
    </p:spTree>
    <p:extLst>
      <p:ext uri="{BB962C8B-B14F-4D97-AF65-F5344CB8AC3E}">
        <p14:creationId xmlns:p14="http://schemas.microsoft.com/office/powerpoint/2010/main" xmlns="" val="152474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8609884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2301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08603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0407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0784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068329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4723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1612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0849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87934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0570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7524837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5975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978677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58252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9424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260900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74008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420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90544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5725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6166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540"/>
        </a:solidFill>
        <a:effectLst/>
      </p:bgPr>
    </p:bg>
    <p:spTree>
      <p:nvGrpSpPr>
        <p:cNvPr id="1" name=""/>
        <p:cNvGrpSpPr/>
        <p:nvPr/>
      </p:nvGrpSpPr>
      <p:grpSpPr>
        <a:xfrm>
          <a:off x="0" y="0"/>
          <a:ext cx="0" cy="0"/>
          <a:chOff x="0" y="0"/>
          <a:chExt cx="0" cy="0"/>
        </a:xfrm>
      </p:grpSpPr>
      <p:sp>
        <p:nvSpPr>
          <p:cNvPr id="1057" name="Text Box 33"/>
          <p:cNvSpPr txBox="1">
            <a:spLocks noChangeArrowheads="1"/>
          </p:cNvSpPr>
          <p:nvPr userDrawn="1"/>
        </p:nvSpPr>
        <p:spPr bwMode="auto">
          <a:xfrm>
            <a:off x="0" y="1387929"/>
            <a:ext cx="9144000" cy="5470071"/>
          </a:xfrm>
          <a:prstGeom prst="rect">
            <a:avLst/>
          </a:prstGeom>
          <a:solidFill>
            <a:schemeClr val="bg1"/>
          </a:solidFill>
          <a:ln w="9525">
            <a:noFill/>
            <a:miter lim="800000"/>
            <a:headEnd/>
            <a:tailEnd/>
          </a:ln>
          <a:effectLst/>
        </p:spPr>
        <p:txBody>
          <a:bodyPr/>
          <a:lstStyle/>
          <a:p>
            <a:pPr>
              <a:spcBef>
                <a:spcPct val="50000"/>
              </a:spcBef>
            </a:pPr>
            <a:endParaRPr lang="en-US" dirty="0"/>
          </a:p>
        </p:txBody>
      </p:sp>
      <p:sp>
        <p:nvSpPr>
          <p:cNvPr id="1053" name="Rectangle 29"/>
          <p:cNvSpPr>
            <a:spLocks noChangeArrowheads="1"/>
          </p:cNvSpPr>
          <p:nvPr/>
        </p:nvSpPr>
        <p:spPr bwMode="auto">
          <a:xfrm>
            <a:off x="0" y="204790"/>
            <a:ext cx="9144000" cy="97948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1041" name="Text Box 17"/>
          <p:cNvSpPr txBox="1">
            <a:spLocks noChangeArrowheads="1"/>
          </p:cNvSpPr>
          <p:nvPr/>
        </p:nvSpPr>
        <p:spPr bwMode="auto">
          <a:xfrm>
            <a:off x="8216900" y="6513513"/>
            <a:ext cx="914400" cy="307777"/>
          </a:xfrm>
          <a:prstGeom prst="rect">
            <a:avLst/>
          </a:prstGeom>
          <a:noFill/>
          <a:ln w="9525">
            <a:noFill/>
            <a:miter lim="800000"/>
            <a:headEnd/>
            <a:tailEnd/>
          </a:ln>
          <a:effectLst/>
        </p:spPr>
        <p:txBody>
          <a:bodyPr>
            <a:spAutoFit/>
          </a:bodyPr>
          <a:lstStyle/>
          <a:p>
            <a:pPr algn="r">
              <a:spcBef>
                <a:spcPct val="50000"/>
              </a:spcBef>
            </a:pPr>
            <a:fld id="{DE7C8A58-6000-4FEE-9F00-FA55AE0ECD5C}" type="slidenum">
              <a:rPr lang="en-US" sz="1400" b="0">
                <a:solidFill>
                  <a:schemeClr val="tx1"/>
                </a:solidFill>
                <a:latin typeface="Book Antiqua" panose="02040602050305030304" pitchFamily="18" charset="0"/>
              </a:rPr>
              <a:pPr algn="r">
                <a:spcBef>
                  <a:spcPct val="50000"/>
                </a:spcBef>
              </a:pPr>
              <a:t>‹#›</a:t>
            </a:fld>
            <a:endParaRPr lang="en-US" sz="1400" b="0" dirty="0">
              <a:solidFill>
                <a:schemeClr val="tx1"/>
              </a:solidFill>
              <a:latin typeface="Book Antiqua" panose="02040602050305030304" pitchFamily="18" charset="0"/>
            </a:endParaRPr>
          </a:p>
        </p:txBody>
      </p:sp>
      <p:sp>
        <p:nvSpPr>
          <p:cNvPr id="1052" name="Line 28"/>
          <p:cNvSpPr>
            <a:spLocks noChangeShapeType="1"/>
          </p:cNvSpPr>
          <p:nvPr/>
        </p:nvSpPr>
        <p:spPr bwMode="auto">
          <a:xfrm>
            <a:off x="0" y="1184277"/>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054" name="Line 30"/>
          <p:cNvSpPr>
            <a:spLocks noChangeShapeType="1"/>
          </p:cNvSpPr>
          <p:nvPr/>
        </p:nvSpPr>
        <p:spPr bwMode="auto">
          <a:xfrm>
            <a:off x="0" y="204790"/>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4" name="Line 6"/>
          <p:cNvSpPr>
            <a:spLocks noChangeShapeType="1"/>
          </p:cNvSpPr>
          <p:nvPr userDrawn="1"/>
        </p:nvSpPr>
        <p:spPr bwMode="auto">
          <a:xfrm>
            <a:off x="406401" y="6516216"/>
            <a:ext cx="6869722" cy="0"/>
          </a:xfrm>
          <a:prstGeom prst="line">
            <a:avLst/>
          </a:prstGeom>
          <a:noFill/>
          <a:ln w="63500">
            <a:solidFill>
              <a:srgbClr val="0A5540"/>
            </a:solidFill>
            <a:round/>
            <a:headEnd/>
            <a:tailEnd/>
          </a:ln>
          <a:effectLst/>
        </p:spPr>
        <p:txBody>
          <a:bodyPr/>
          <a:lstStyle/>
          <a:p>
            <a:endParaRPr lang="en-US" dirty="0"/>
          </a:p>
        </p:txBody>
      </p:sp>
      <p:sp>
        <p:nvSpPr>
          <p:cNvPr id="12" name="TextBox 11"/>
          <p:cNvSpPr txBox="1">
            <a:spLocks noChangeArrowheads="1"/>
          </p:cNvSpPr>
          <p:nvPr userDrawn="1"/>
        </p:nvSpPr>
        <p:spPr bwMode="auto">
          <a:xfrm>
            <a:off x="7199066" y="6324600"/>
            <a:ext cx="16668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eaLnBrk="1" hangingPunct="1">
              <a:defRPr/>
            </a:pPr>
            <a:r>
              <a:rPr lang="en-US" sz="1800" u="none" dirty="0" smtClean="0">
                <a:solidFill>
                  <a:srgbClr val="0A5540"/>
                </a:solidFill>
                <a:latin typeface="Book Antiqua" charset="0"/>
              </a:rPr>
              <a:t>The Academy</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5540"/>
        </a:solidFill>
        <a:effectLst/>
      </p:bgPr>
    </p:bg>
    <p:spTree>
      <p:nvGrpSpPr>
        <p:cNvPr id="1" name=""/>
        <p:cNvGrpSpPr/>
        <p:nvPr/>
      </p:nvGrpSpPr>
      <p:grpSpPr>
        <a:xfrm>
          <a:off x="0" y="0"/>
          <a:ext cx="0" cy="0"/>
          <a:chOff x="0" y="0"/>
          <a:chExt cx="0" cy="0"/>
        </a:xfrm>
      </p:grpSpPr>
      <p:sp>
        <p:nvSpPr>
          <p:cNvPr id="1057" name="Text Box 33"/>
          <p:cNvSpPr txBox="1">
            <a:spLocks noChangeArrowheads="1"/>
          </p:cNvSpPr>
          <p:nvPr userDrawn="1"/>
        </p:nvSpPr>
        <p:spPr bwMode="auto">
          <a:xfrm>
            <a:off x="0" y="1387929"/>
            <a:ext cx="9144000" cy="5470071"/>
          </a:xfrm>
          <a:prstGeom prst="rect">
            <a:avLst/>
          </a:prstGeom>
          <a:solidFill>
            <a:schemeClr val="bg1"/>
          </a:solidFill>
          <a:ln w="9525">
            <a:noFill/>
            <a:miter lim="800000"/>
            <a:headEnd/>
            <a:tailEnd/>
          </a:ln>
          <a:effectLst/>
        </p:spPr>
        <p:txBody>
          <a:bodyPr/>
          <a:lstStyle/>
          <a:p>
            <a:pPr>
              <a:spcBef>
                <a:spcPct val="50000"/>
              </a:spcBef>
            </a:pPr>
            <a:endParaRPr lang="en-US" dirty="0"/>
          </a:p>
        </p:txBody>
      </p:sp>
      <p:sp>
        <p:nvSpPr>
          <p:cNvPr id="1053" name="Rectangle 29"/>
          <p:cNvSpPr>
            <a:spLocks noChangeArrowheads="1"/>
          </p:cNvSpPr>
          <p:nvPr/>
        </p:nvSpPr>
        <p:spPr bwMode="auto">
          <a:xfrm>
            <a:off x="0" y="204790"/>
            <a:ext cx="9144000" cy="97948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1041" name="Text Box 17"/>
          <p:cNvSpPr txBox="1">
            <a:spLocks noChangeArrowheads="1"/>
          </p:cNvSpPr>
          <p:nvPr/>
        </p:nvSpPr>
        <p:spPr bwMode="auto">
          <a:xfrm>
            <a:off x="8216900" y="6513513"/>
            <a:ext cx="914400" cy="307777"/>
          </a:xfrm>
          <a:prstGeom prst="rect">
            <a:avLst/>
          </a:prstGeom>
          <a:noFill/>
          <a:ln w="9525">
            <a:noFill/>
            <a:miter lim="800000"/>
            <a:headEnd/>
            <a:tailEnd/>
          </a:ln>
          <a:effectLst/>
        </p:spPr>
        <p:txBody>
          <a:bodyPr>
            <a:spAutoFit/>
          </a:bodyPr>
          <a:lstStyle/>
          <a:p>
            <a:pPr algn="r">
              <a:spcBef>
                <a:spcPct val="50000"/>
              </a:spcBef>
            </a:pPr>
            <a:fld id="{DE7C8A58-6000-4FEE-9F00-FA55AE0ECD5C}" type="slidenum">
              <a:rPr lang="en-US" sz="1400" b="0">
                <a:solidFill>
                  <a:schemeClr val="tx1"/>
                </a:solidFill>
                <a:latin typeface="Book Antiqua" panose="02040602050305030304" pitchFamily="18" charset="0"/>
              </a:rPr>
              <a:pPr algn="r">
                <a:spcBef>
                  <a:spcPct val="50000"/>
                </a:spcBef>
              </a:pPr>
              <a:t>‹#›</a:t>
            </a:fld>
            <a:endParaRPr lang="en-US" sz="1400" b="0" dirty="0">
              <a:solidFill>
                <a:schemeClr val="tx1"/>
              </a:solidFill>
              <a:latin typeface="Book Antiqua" panose="02040602050305030304" pitchFamily="18" charset="0"/>
            </a:endParaRPr>
          </a:p>
        </p:txBody>
      </p:sp>
      <p:sp>
        <p:nvSpPr>
          <p:cNvPr id="1052" name="Line 28"/>
          <p:cNvSpPr>
            <a:spLocks noChangeShapeType="1"/>
          </p:cNvSpPr>
          <p:nvPr/>
        </p:nvSpPr>
        <p:spPr bwMode="auto">
          <a:xfrm>
            <a:off x="0" y="1184277"/>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054" name="Line 30"/>
          <p:cNvSpPr>
            <a:spLocks noChangeShapeType="1"/>
          </p:cNvSpPr>
          <p:nvPr/>
        </p:nvSpPr>
        <p:spPr bwMode="auto">
          <a:xfrm>
            <a:off x="0" y="204790"/>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4" name="Line 6"/>
          <p:cNvSpPr>
            <a:spLocks noChangeShapeType="1"/>
          </p:cNvSpPr>
          <p:nvPr userDrawn="1"/>
        </p:nvSpPr>
        <p:spPr bwMode="auto">
          <a:xfrm>
            <a:off x="406401" y="6516216"/>
            <a:ext cx="6869722" cy="0"/>
          </a:xfrm>
          <a:prstGeom prst="line">
            <a:avLst/>
          </a:prstGeom>
          <a:noFill/>
          <a:ln w="63500">
            <a:solidFill>
              <a:srgbClr val="0A5540"/>
            </a:solidFill>
            <a:round/>
            <a:headEnd/>
            <a:tailEnd/>
          </a:ln>
          <a:effectLst/>
        </p:spPr>
        <p:txBody>
          <a:bodyPr/>
          <a:lstStyle/>
          <a:p>
            <a:endParaRPr lang="en-US" dirty="0"/>
          </a:p>
        </p:txBody>
      </p:sp>
      <p:sp>
        <p:nvSpPr>
          <p:cNvPr id="12" name="TextBox 11"/>
          <p:cNvSpPr txBox="1">
            <a:spLocks noChangeArrowheads="1"/>
          </p:cNvSpPr>
          <p:nvPr userDrawn="1"/>
        </p:nvSpPr>
        <p:spPr bwMode="auto">
          <a:xfrm>
            <a:off x="7199066" y="6324600"/>
            <a:ext cx="16668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eaLnBrk="1" hangingPunct="1">
              <a:defRPr/>
            </a:pPr>
            <a:r>
              <a:rPr lang="en-US" sz="1800" u="none" dirty="0" smtClean="0">
                <a:solidFill>
                  <a:srgbClr val="0A5540"/>
                </a:solidFill>
                <a:latin typeface="Book Antiqua" charset="0"/>
              </a:rPr>
              <a:t>The Academy</a:t>
            </a:r>
          </a:p>
        </p:txBody>
      </p:sp>
    </p:spTree>
    <p:extLst>
      <p:ext uri="{BB962C8B-B14F-4D97-AF65-F5344CB8AC3E}">
        <p14:creationId xmlns:p14="http://schemas.microsoft.com/office/powerpoint/2010/main" xmlns="" val="3859657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A5540"/>
        </a:solidFill>
        <a:effectLst/>
      </p:bgPr>
    </p:bg>
    <p:spTree>
      <p:nvGrpSpPr>
        <p:cNvPr id="1" name=""/>
        <p:cNvGrpSpPr/>
        <p:nvPr/>
      </p:nvGrpSpPr>
      <p:grpSpPr>
        <a:xfrm>
          <a:off x="0" y="0"/>
          <a:ext cx="0" cy="0"/>
          <a:chOff x="0" y="0"/>
          <a:chExt cx="0" cy="0"/>
        </a:xfrm>
      </p:grpSpPr>
      <p:sp>
        <p:nvSpPr>
          <p:cNvPr id="1057" name="Text Box 33"/>
          <p:cNvSpPr txBox="1">
            <a:spLocks noChangeArrowheads="1"/>
          </p:cNvSpPr>
          <p:nvPr userDrawn="1"/>
        </p:nvSpPr>
        <p:spPr bwMode="auto">
          <a:xfrm>
            <a:off x="0" y="1581149"/>
            <a:ext cx="9144000" cy="5276851"/>
          </a:xfrm>
          <a:prstGeom prst="rect">
            <a:avLst/>
          </a:prstGeom>
          <a:solidFill>
            <a:schemeClr val="bg1"/>
          </a:solidFill>
          <a:ln w="9525">
            <a:noFill/>
            <a:miter lim="800000"/>
            <a:headEnd/>
            <a:tailEnd/>
          </a:ln>
          <a:effectLst/>
        </p:spPr>
        <p:txBody>
          <a:bodyPr/>
          <a:lstStyle/>
          <a:p>
            <a:pPr>
              <a:spcBef>
                <a:spcPct val="50000"/>
              </a:spcBef>
            </a:pPr>
            <a:endParaRPr lang="en-US" dirty="0"/>
          </a:p>
        </p:txBody>
      </p:sp>
      <p:sp>
        <p:nvSpPr>
          <p:cNvPr id="1053" name="Rectangle 29"/>
          <p:cNvSpPr>
            <a:spLocks noChangeArrowheads="1"/>
          </p:cNvSpPr>
          <p:nvPr/>
        </p:nvSpPr>
        <p:spPr bwMode="auto">
          <a:xfrm>
            <a:off x="0" y="100016"/>
            <a:ext cx="9144000" cy="798512"/>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1052" name="Line 28"/>
          <p:cNvSpPr>
            <a:spLocks noChangeShapeType="1"/>
          </p:cNvSpPr>
          <p:nvPr/>
        </p:nvSpPr>
        <p:spPr bwMode="auto">
          <a:xfrm>
            <a:off x="0" y="860427"/>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054" name="Line 30"/>
          <p:cNvSpPr>
            <a:spLocks noChangeShapeType="1"/>
          </p:cNvSpPr>
          <p:nvPr/>
        </p:nvSpPr>
        <p:spPr bwMode="auto">
          <a:xfrm>
            <a:off x="0" y="90490"/>
            <a:ext cx="9144000" cy="0"/>
          </a:xfrm>
          <a:prstGeom prst="line">
            <a:avLst/>
          </a:prstGeom>
          <a:noFill/>
          <a:ln w="63500">
            <a:solidFill>
              <a:schemeClr val="bg2">
                <a:lumMod val="60000"/>
                <a:lumOff val="40000"/>
              </a:schemeClr>
            </a:solidFill>
            <a:round/>
            <a:headEnd/>
            <a:tailEnd/>
          </a:ln>
          <a:effectLst/>
        </p:spPr>
        <p:txBody>
          <a:bodyPr/>
          <a:lstStyle/>
          <a:p>
            <a:endParaRPr lang="en-US" dirty="0"/>
          </a:p>
        </p:txBody>
      </p:sp>
      <p:sp>
        <p:nvSpPr>
          <p:cNvPr id="10" name="Text Box 17"/>
          <p:cNvSpPr txBox="1">
            <a:spLocks noChangeArrowheads="1"/>
          </p:cNvSpPr>
          <p:nvPr userDrawn="1"/>
        </p:nvSpPr>
        <p:spPr bwMode="auto">
          <a:xfrm>
            <a:off x="8216900" y="6513513"/>
            <a:ext cx="914400" cy="307777"/>
          </a:xfrm>
          <a:prstGeom prst="rect">
            <a:avLst/>
          </a:prstGeom>
          <a:noFill/>
          <a:ln w="9525">
            <a:noFill/>
            <a:miter lim="800000"/>
            <a:headEnd/>
            <a:tailEnd/>
          </a:ln>
          <a:effectLst/>
        </p:spPr>
        <p:txBody>
          <a:bodyPr>
            <a:spAutoFit/>
          </a:bodyPr>
          <a:lstStyle/>
          <a:p>
            <a:pPr algn="r">
              <a:spcBef>
                <a:spcPct val="50000"/>
              </a:spcBef>
            </a:pPr>
            <a:fld id="{DE7C8A58-6000-4FEE-9F00-FA55AE0ECD5C}" type="slidenum">
              <a:rPr lang="en-US" sz="1400" b="0">
                <a:solidFill>
                  <a:schemeClr val="tx1"/>
                </a:solidFill>
                <a:latin typeface="Book Antiqua" panose="02040602050305030304" pitchFamily="18" charset="0"/>
              </a:rPr>
              <a:pPr algn="r">
                <a:spcBef>
                  <a:spcPct val="50000"/>
                </a:spcBef>
              </a:pPr>
              <a:t>‹#›</a:t>
            </a:fld>
            <a:endParaRPr lang="en-US" sz="1400" b="0" dirty="0">
              <a:solidFill>
                <a:schemeClr val="tx1"/>
              </a:solidFill>
              <a:latin typeface="Book Antiqua" panose="02040602050305030304" pitchFamily="18" charset="0"/>
            </a:endParaRPr>
          </a:p>
        </p:txBody>
      </p:sp>
      <p:sp>
        <p:nvSpPr>
          <p:cNvPr id="11" name="Line 6"/>
          <p:cNvSpPr>
            <a:spLocks noChangeShapeType="1"/>
          </p:cNvSpPr>
          <p:nvPr userDrawn="1"/>
        </p:nvSpPr>
        <p:spPr bwMode="auto">
          <a:xfrm>
            <a:off x="406401" y="6516216"/>
            <a:ext cx="6869722" cy="0"/>
          </a:xfrm>
          <a:prstGeom prst="line">
            <a:avLst/>
          </a:prstGeom>
          <a:noFill/>
          <a:ln w="63500">
            <a:solidFill>
              <a:srgbClr val="0A5540"/>
            </a:solidFill>
            <a:round/>
            <a:headEnd/>
            <a:tailEnd/>
          </a:ln>
          <a:effectLst/>
        </p:spPr>
        <p:txBody>
          <a:bodyPr/>
          <a:lstStyle/>
          <a:p>
            <a:endParaRPr lang="en-US" dirty="0"/>
          </a:p>
        </p:txBody>
      </p:sp>
      <p:sp>
        <p:nvSpPr>
          <p:cNvPr id="12" name="TextBox 11"/>
          <p:cNvSpPr txBox="1">
            <a:spLocks noChangeArrowheads="1"/>
          </p:cNvSpPr>
          <p:nvPr userDrawn="1"/>
        </p:nvSpPr>
        <p:spPr bwMode="auto">
          <a:xfrm>
            <a:off x="7199066" y="6324600"/>
            <a:ext cx="16668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eaLnBrk="1" hangingPunct="1">
              <a:defRPr/>
            </a:pPr>
            <a:r>
              <a:rPr lang="en-US" sz="1800" u="none" dirty="0" smtClean="0">
                <a:solidFill>
                  <a:srgbClr val="0A5540"/>
                </a:solidFill>
                <a:latin typeface="Book Antiqua" charset="0"/>
              </a:rPr>
              <a:t>The Academy</a:t>
            </a:r>
          </a:p>
        </p:txBody>
      </p:sp>
    </p:spTree>
    <p:extLst>
      <p:ext uri="{BB962C8B-B14F-4D97-AF65-F5344CB8AC3E}">
        <p14:creationId xmlns:p14="http://schemas.microsoft.com/office/powerpoint/2010/main" xmlns="" val="35604944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A5540"/>
        </a:solidFill>
        <a:effectLst/>
      </p:bgPr>
    </p:bg>
    <p:spTree>
      <p:nvGrpSpPr>
        <p:cNvPr id="1" name=""/>
        <p:cNvGrpSpPr/>
        <p:nvPr/>
      </p:nvGrpSpPr>
      <p:grpSpPr>
        <a:xfrm>
          <a:off x="0" y="0"/>
          <a:ext cx="0" cy="0"/>
          <a:chOff x="0" y="0"/>
          <a:chExt cx="0" cy="0"/>
        </a:xfrm>
      </p:grpSpPr>
      <p:sp>
        <p:nvSpPr>
          <p:cNvPr id="210955" name="Text Box 11"/>
          <p:cNvSpPr txBox="1">
            <a:spLocks noChangeArrowheads="1"/>
          </p:cNvSpPr>
          <p:nvPr userDrawn="1"/>
        </p:nvSpPr>
        <p:spPr bwMode="auto">
          <a:xfrm>
            <a:off x="0" y="0"/>
            <a:ext cx="9144000" cy="6857999"/>
          </a:xfrm>
          <a:prstGeom prst="rect">
            <a:avLst/>
          </a:prstGeom>
          <a:solidFill>
            <a:schemeClr val="bg1"/>
          </a:solidFill>
          <a:ln w="9525">
            <a:noFill/>
            <a:miter lim="800000"/>
            <a:headEnd/>
            <a:tailEnd/>
          </a:ln>
          <a:effectLst/>
        </p:spPr>
        <p:txBody>
          <a:bodyPr/>
          <a:lstStyle/>
          <a:p>
            <a:pPr>
              <a:spcBef>
                <a:spcPct val="50000"/>
              </a:spcBef>
            </a:pPr>
            <a:endParaRPr lang="en-US" dirty="0"/>
          </a:p>
        </p:txBody>
      </p:sp>
      <p:sp>
        <p:nvSpPr>
          <p:cNvPr id="9" name="Text Box 17"/>
          <p:cNvSpPr txBox="1">
            <a:spLocks noChangeArrowheads="1"/>
          </p:cNvSpPr>
          <p:nvPr userDrawn="1"/>
        </p:nvSpPr>
        <p:spPr bwMode="auto">
          <a:xfrm>
            <a:off x="8216900" y="6513513"/>
            <a:ext cx="914400" cy="307777"/>
          </a:xfrm>
          <a:prstGeom prst="rect">
            <a:avLst/>
          </a:prstGeom>
          <a:noFill/>
          <a:ln w="9525">
            <a:noFill/>
            <a:miter lim="800000"/>
            <a:headEnd/>
            <a:tailEnd/>
          </a:ln>
          <a:effectLst/>
        </p:spPr>
        <p:txBody>
          <a:bodyPr>
            <a:spAutoFit/>
          </a:bodyPr>
          <a:lstStyle/>
          <a:p>
            <a:pPr algn="r">
              <a:spcBef>
                <a:spcPct val="50000"/>
              </a:spcBef>
            </a:pPr>
            <a:fld id="{DE7C8A58-6000-4FEE-9F00-FA55AE0ECD5C}" type="slidenum">
              <a:rPr lang="en-US" sz="1400" b="0">
                <a:solidFill>
                  <a:schemeClr val="tx1"/>
                </a:solidFill>
                <a:latin typeface="Book Antiqua" panose="02040602050305030304" pitchFamily="18" charset="0"/>
              </a:rPr>
              <a:pPr algn="r">
                <a:spcBef>
                  <a:spcPct val="50000"/>
                </a:spcBef>
              </a:pPr>
              <a:t>‹#›</a:t>
            </a:fld>
            <a:endParaRPr lang="en-US" sz="1400" b="0" dirty="0">
              <a:solidFill>
                <a:schemeClr val="tx1"/>
              </a:solidFill>
              <a:latin typeface="Book Antiqua" panose="02040602050305030304" pitchFamily="18" charset="0"/>
            </a:endParaRPr>
          </a:p>
        </p:txBody>
      </p:sp>
      <p:sp>
        <p:nvSpPr>
          <p:cNvPr id="11" name="Line 6"/>
          <p:cNvSpPr>
            <a:spLocks noChangeShapeType="1"/>
          </p:cNvSpPr>
          <p:nvPr userDrawn="1"/>
        </p:nvSpPr>
        <p:spPr bwMode="auto">
          <a:xfrm>
            <a:off x="406401" y="6516216"/>
            <a:ext cx="6869722" cy="0"/>
          </a:xfrm>
          <a:prstGeom prst="line">
            <a:avLst/>
          </a:prstGeom>
          <a:noFill/>
          <a:ln w="63500">
            <a:solidFill>
              <a:srgbClr val="0A5540"/>
            </a:solidFill>
            <a:round/>
            <a:headEnd/>
            <a:tailEnd/>
          </a:ln>
          <a:effectLst/>
        </p:spPr>
        <p:txBody>
          <a:bodyPr/>
          <a:lstStyle/>
          <a:p>
            <a:endParaRPr lang="en-US" dirty="0"/>
          </a:p>
        </p:txBody>
      </p:sp>
      <p:sp>
        <p:nvSpPr>
          <p:cNvPr id="13" name="TextBox 12"/>
          <p:cNvSpPr txBox="1">
            <a:spLocks noChangeArrowheads="1"/>
          </p:cNvSpPr>
          <p:nvPr userDrawn="1"/>
        </p:nvSpPr>
        <p:spPr bwMode="auto">
          <a:xfrm>
            <a:off x="7199066" y="6324600"/>
            <a:ext cx="16668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u="sng">
                <a:solidFill>
                  <a:schemeClr val="tx1"/>
                </a:solidFill>
                <a:latin typeface="Times New Roman" charset="0"/>
                <a:ea typeface="ヒラギノ角ゴ Pro W3" charset="0"/>
                <a:cs typeface="Arial" charset="0"/>
              </a:defRPr>
            </a:lvl1pPr>
            <a:lvl2pPr marL="742950" indent="-285750">
              <a:defRPr sz="2000" b="1" u="sng">
                <a:solidFill>
                  <a:schemeClr val="tx1"/>
                </a:solidFill>
                <a:latin typeface="Times New Roman" charset="0"/>
                <a:ea typeface="Arial" charset="0"/>
                <a:cs typeface="Arial" charset="0"/>
              </a:defRPr>
            </a:lvl2pPr>
            <a:lvl3pPr marL="1143000" indent="-228600">
              <a:defRPr sz="2000" b="1" u="sng">
                <a:solidFill>
                  <a:schemeClr val="tx1"/>
                </a:solidFill>
                <a:latin typeface="Times New Roman" charset="0"/>
                <a:ea typeface="Arial" charset="0"/>
                <a:cs typeface="Arial" charset="0"/>
              </a:defRPr>
            </a:lvl3pPr>
            <a:lvl4pPr marL="1600200" indent="-228600">
              <a:defRPr sz="2000" b="1" u="sng">
                <a:solidFill>
                  <a:schemeClr val="tx1"/>
                </a:solidFill>
                <a:latin typeface="Times New Roman" charset="0"/>
                <a:ea typeface="Arial" charset="0"/>
                <a:cs typeface="Arial" charset="0"/>
              </a:defRPr>
            </a:lvl4pPr>
            <a:lvl5pPr marL="2057400" indent="-228600">
              <a:defRPr sz="2000" b="1" u="sng">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b="1" u="sng">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b="1" u="sng">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b="1" u="sng">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b="1" u="sng">
                <a:solidFill>
                  <a:schemeClr val="tx1"/>
                </a:solidFill>
                <a:latin typeface="Times New Roman" charset="0"/>
                <a:ea typeface="Arial" charset="0"/>
                <a:cs typeface="Arial" charset="0"/>
              </a:defRPr>
            </a:lvl9pPr>
          </a:lstStyle>
          <a:p>
            <a:pPr algn="r" eaLnBrk="1" hangingPunct="1">
              <a:defRPr/>
            </a:pPr>
            <a:r>
              <a:rPr lang="en-US" sz="1800" u="none" dirty="0" smtClean="0">
                <a:solidFill>
                  <a:srgbClr val="0A5540"/>
                </a:solidFill>
                <a:latin typeface="Book Antiqua" charset="0"/>
              </a:rPr>
              <a:t>The Academy</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92" y="358442"/>
            <a:ext cx="2312199" cy="226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http://www.jlnmcbgp.org/image/Medical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2132" y="354528"/>
            <a:ext cx="2294830" cy="2266857"/>
          </a:xfrm>
          <a:prstGeom prst="rect">
            <a:avLst/>
          </a:prstGeom>
          <a:noFill/>
          <a:extLst>
            <a:ext uri="{909E8E84-426E-40DD-AFC4-6F175D3DCCD1}">
              <a14:hiddenFill xmlns:a14="http://schemas.microsoft.com/office/drawing/2010/main" xmlns="">
                <a:solidFill>
                  <a:srgbClr val="FFFFFF"/>
                </a:solidFill>
              </a14:hiddenFill>
            </a:ext>
          </a:extLst>
        </p:spPr>
      </p:pic>
      <p:sp>
        <p:nvSpPr>
          <p:cNvPr id="2099" name="Line 51"/>
          <p:cNvSpPr>
            <a:spLocks noChangeShapeType="1"/>
          </p:cNvSpPr>
          <p:nvPr/>
        </p:nvSpPr>
        <p:spPr bwMode="auto">
          <a:xfrm>
            <a:off x="-36513" y="321930"/>
            <a:ext cx="9204326" cy="0"/>
          </a:xfrm>
          <a:prstGeom prst="line">
            <a:avLst/>
          </a:prstGeom>
          <a:noFill/>
          <a:ln w="76200">
            <a:solidFill>
              <a:srgbClr val="0A5540"/>
            </a:solidFill>
            <a:round/>
            <a:headEnd/>
            <a:tailEnd/>
          </a:ln>
          <a:effectLst/>
        </p:spPr>
        <p:txBody>
          <a:bodyPr/>
          <a:lstStyle/>
          <a:p>
            <a:endParaRPr lang="en-US" dirty="0"/>
          </a:p>
        </p:txBody>
      </p:sp>
      <p:sp>
        <p:nvSpPr>
          <p:cNvPr id="2100" name="Line 52"/>
          <p:cNvSpPr>
            <a:spLocks noChangeShapeType="1"/>
          </p:cNvSpPr>
          <p:nvPr/>
        </p:nvSpPr>
        <p:spPr bwMode="auto">
          <a:xfrm>
            <a:off x="-36513" y="2663492"/>
            <a:ext cx="9204326" cy="0"/>
          </a:xfrm>
          <a:prstGeom prst="line">
            <a:avLst/>
          </a:prstGeom>
          <a:noFill/>
          <a:ln w="76200">
            <a:solidFill>
              <a:srgbClr val="0A5540"/>
            </a:solidFill>
            <a:round/>
            <a:headEnd/>
            <a:tailEnd/>
          </a:ln>
          <a:effectLst/>
        </p:spPr>
        <p:txBody>
          <a:bodyPr/>
          <a:lstStyle/>
          <a:p>
            <a:endParaRPr lang="en-US" dirty="0"/>
          </a:p>
        </p:txBody>
      </p:sp>
      <p:pic>
        <p:nvPicPr>
          <p:cNvPr id="21"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7575" y="359433"/>
            <a:ext cx="2356359" cy="226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a:blip r:embed="rId6" cstate="print"/>
          <a:stretch>
            <a:fillRect/>
          </a:stretch>
        </p:blipFill>
        <p:spPr>
          <a:xfrm>
            <a:off x="4566908" y="358442"/>
            <a:ext cx="2302250" cy="2268537"/>
          </a:xfrm>
          <a:prstGeom prst="rect">
            <a:avLst/>
          </a:prstGeom>
        </p:spPr>
      </p:pic>
      <p:sp>
        <p:nvSpPr>
          <p:cNvPr id="24" name="Rectangle 23"/>
          <p:cNvSpPr/>
          <p:nvPr/>
        </p:nvSpPr>
        <p:spPr>
          <a:xfrm>
            <a:off x="335225" y="4324887"/>
            <a:ext cx="8494450" cy="1621982"/>
          </a:xfrm>
          <a:prstGeom prst="rect">
            <a:avLst/>
          </a:prstGeom>
        </p:spPr>
        <p:txBody>
          <a:bodyPr wrap="square">
            <a:spAutoFit/>
          </a:bodyPr>
          <a:lstStyle/>
          <a:p>
            <a:pPr algn="ctr"/>
            <a:r>
              <a:rPr lang="en-US" sz="2500" dirty="0" smtClean="0">
                <a:solidFill>
                  <a:srgbClr val="404040"/>
                </a:solidFill>
                <a:ea typeface="ヒラギノ角ゴ Pro W3" pitchFamily="-83" charset="-128"/>
              </a:rPr>
              <a:t>National Consumer Survey Data: Wearables</a:t>
            </a:r>
          </a:p>
          <a:p>
            <a:pPr algn="ctr"/>
            <a:endParaRPr lang="en-US" b="0" dirty="0">
              <a:solidFill>
                <a:srgbClr val="404040"/>
              </a:solidFill>
              <a:ea typeface="ヒラギノ角ゴ Pro W3" pitchFamily="-83" charset="-128"/>
            </a:endParaRPr>
          </a:p>
          <a:p>
            <a:pPr lvl="0" algn="ctr">
              <a:spcBef>
                <a:spcPct val="20000"/>
              </a:spcBef>
              <a:buClr>
                <a:srgbClr val="0A5540"/>
              </a:buClr>
              <a:buSzPct val="85000"/>
            </a:pPr>
            <a:r>
              <a:rPr lang="en-US" sz="1600" b="0" dirty="0">
                <a:solidFill>
                  <a:prstClr val="black"/>
                </a:solidFill>
                <a:latin typeface="Century Gothic"/>
                <a:ea typeface="ヒラギノ角ゴ Pro W3" pitchFamily="-83" charset="-128"/>
              </a:rPr>
              <a:t>Health </a:t>
            </a:r>
            <a:r>
              <a:rPr lang="en-US" sz="1600" b="0" dirty="0" smtClean="0">
                <a:solidFill>
                  <a:prstClr val="black"/>
                </a:solidFill>
                <a:latin typeface="Century Gothic"/>
                <a:ea typeface="ヒラギノ角ゴ Pro W3" pitchFamily="-83" charset="-128"/>
              </a:rPr>
              <a:t>TechNet</a:t>
            </a:r>
          </a:p>
          <a:p>
            <a:pPr lvl="0" algn="ctr">
              <a:spcBef>
                <a:spcPct val="20000"/>
              </a:spcBef>
              <a:buClr>
                <a:srgbClr val="0A5540"/>
              </a:buClr>
              <a:buSzPct val="85000"/>
            </a:pPr>
            <a:r>
              <a:rPr lang="en-US" sz="1600" b="0" dirty="0" smtClean="0">
                <a:solidFill>
                  <a:srgbClr val="404040"/>
                </a:solidFill>
                <a:latin typeface="Century Gothic"/>
                <a:ea typeface="ヒラギノ角ゴ Pro W3" pitchFamily="-83" charset="-128"/>
              </a:rPr>
              <a:t>October 9, 2015</a:t>
            </a:r>
            <a:endParaRPr lang="en-US" sz="1600" b="0" dirty="0">
              <a:solidFill>
                <a:srgbClr val="404040"/>
              </a:solidFill>
              <a:latin typeface="Century Gothic"/>
              <a:ea typeface="ヒラギノ角ゴ Pro W3" pitchFamily="-83" charset="-128"/>
            </a:endParaRPr>
          </a:p>
          <a:p>
            <a:pPr algn="ctr"/>
            <a:endParaRPr lang="en-US" b="0" dirty="0">
              <a:solidFill>
                <a:srgbClr val="404040"/>
              </a:solidFill>
              <a:ea typeface="ヒラギノ角ゴ Pro W3" pitchFamily="-83" charset="-128"/>
            </a:endParaRPr>
          </a:p>
        </p:txBody>
      </p:sp>
      <p:sp>
        <p:nvSpPr>
          <p:cNvPr id="10" name="Line 67"/>
          <p:cNvSpPr>
            <a:spLocks noChangeShapeType="1"/>
          </p:cNvSpPr>
          <p:nvPr/>
        </p:nvSpPr>
        <p:spPr bwMode="auto">
          <a:xfrm>
            <a:off x="963613" y="2989856"/>
            <a:ext cx="7229475" cy="0"/>
          </a:xfrm>
          <a:prstGeom prst="line">
            <a:avLst/>
          </a:prstGeom>
          <a:noFill/>
          <a:ln w="38100">
            <a:solidFill>
              <a:srgbClr val="0A554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1" name="Line 68"/>
          <p:cNvSpPr>
            <a:spLocks noChangeShapeType="1"/>
          </p:cNvSpPr>
          <p:nvPr/>
        </p:nvSpPr>
        <p:spPr bwMode="auto">
          <a:xfrm>
            <a:off x="958850" y="4093947"/>
            <a:ext cx="7239000" cy="0"/>
          </a:xfrm>
          <a:prstGeom prst="line">
            <a:avLst/>
          </a:prstGeom>
          <a:noFill/>
          <a:ln w="38100">
            <a:solidFill>
              <a:srgbClr val="0A554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2" name="Title 1"/>
          <p:cNvSpPr txBox="1">
            <a:spLocks/>
          </p:cNvSpPr>
          <p:nvPr/>
        </p:nvSpPr>
        <p:spPr bwMode="auto">
          <a:xfrm>
            <a:off x="327025" y="3241114"/>
            <a:ext cx="85026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5000"/>
              </a:lnSpc>
            </a:pPr>
            <a:r>
              <a:rPr lang="en-US" sz="4800" b="0" dirty="0" smtClean="0">
                <a:solidFill>
                  <a:srgbClr val="0A5540"/>
                </a:solidFill>
                <a:latin typeface="Book Antiqua" panose="02040602050305030304" pitchFamily="18" charset="0"/>
                <a:cs typeface="Arial" panose="020B0604020202020204" pitchFamily="34" charset="0"/>
              </a:rPr>
              <a:t>Academy Consumer Analytics</a:t>
            </a:r>
            <a:endParaRPr lang="en-US" sz="4800" b="0" dirty="0">
              <a:solidFill>
                <a:srgbClr val="0A5540"/>
              </a:solidFill>
              <a:latin typeface="Book Antiqua" panose="0204060205030503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4"/>
          <p:cNvGraphicFramePr>
            <a:graphicFrameLocks/>
          </p:cNvGraphicFramePr>
          <p:nvPr>
            <p:extLst>
              <p:ext uri="{D42A27DB-BD31-4B8C-83A1-F6EECF244321}">
                <p14:modId xmlns:p14="http://schemas.microsoft.com/office/powerpoint/2010/main" xmlns="" val="393713232"/>
              </p:ext>
            </p:extLst>
          </p:nvPr>
        </p:nvGraphicFramePr>
        <p:xfrm>
          <a:off x="0" y="1540267"/>
          <a:ext cx="9144000" cy="5051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txBox="1">
            <a:spLocks/>
          </p:cNvSpPr>
          <p:nvPr/>
        </p:nvSpPr>
        <p:spPr bwMode="auto">
          <a:xfrm>
            <a:off x="277906" y="25784"/>
            <a:ext cx="8588188"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Nearly two-thirds of wearable owners use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them frequently.</a:t>
            </a:r>
          </a:p>
        </p:txBody>
      </p:sp>
      <p:sp>
        <p:nvSpPr>
          <p:cNvPr id="4" name="TextBox 3"/>
          <p:cNvSpPr txBox="1"/>
          <p:nvPr/>
        </p:nvSpPr>
        <p:spPr>
          <a:xfrm>
            <a:off x="454778" y="1008021"/>
            <a:ext cx="8234446"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And, how often do you use the device to monitor or check your health? </a:t>
            </a:r>
            <a:endParaRPr lang="en-US" sz="1400" i="1" dirty="0" smtClean="0">
              <a:latin typeface="Times New Roman" panose="02020603050405020304" pitchFamily="18" charset="0"/>
              <a:cs typeface="Times New Roman" panose="02020603050405020304" pitchFamily="18" charset="0"/>
            </a:endParaRPr>
          </a:p>
          <a:p>
            <a:pPr algn="ctr"/>
            <a:endParaRPr lang="en-US" sz="1400" i="1" dirty="0">
              <a:latin typeface="Times New Roman" panose="02020603050405020304" pitchFamily="18" charset="0"/>
              <a:cs typeface="Times New Roman" panose="02020603050405020304" pitchFamily="18" charset="0"/>
            </a:endParaRPr>
          </a:p>
          <a:p>
            <a:pPr algn="ctr"/>
            <a:r>
              <a:rPr lang="en-US" sz="1400" i="1" dirty="0" smtClean="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ASKED OF RESPONDENTS WHO </a:t>
            </a:r>
            <a:r>
              <a:rPr lang="en-US" sz="1400" i="1" dirty="0" smtClean="0">
                <a:latin typeface="Times New Roman" panose="02020603050405020304" pitchFamily="18" charset="0"/>
                <a:cs typeface="Times New Roman" panose="02020603050405020304" pitchFamily="18" charset="0"/>
              </a:rPr>
              <a:t>OWN A WEARABLE, </a:t>
            </a:r>
            <a:r>
              <a:rPr lang="en-US" sz="1400" i="1" dirty="0">
                <a:latin typeface="Times New Roman" panose="02020603050405020304" pitchFamily="18" charset="0"/>
                <a:cs typeface="Times New Roman" panose="02020603050405020304" pitchFamily="18" charset="0"/>
              </a:rPr>
              <a:t>N=316)</a:t>
            </a:r>
          </a:p>
          <a:p>
            <a:pPr algn="ctr"/>
            <a:endParaRPr lang="en-US" sz="1400" i="1"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21524" y="979518"/>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3" name="Left Brace 2"/>
          <p:cNvSpPr/>
          <p:nvPr/>
        </p:nvSpPr>
        <p:spPr bwMode="auto">
          <a:xfrm rot="5400000">
            <a:off x="1566582" y="1653189"/>
            <a:ext cx="690283" cy="200361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TextBox 6"/>
          <p:cNvSpPr txBox="1"/>
          <p:nvPr/>
        </p:nvSpPr>
        <p:spPr>
          <a:xfrm>
            <a:off x="1160929" y="2790974"/>
            <a:ext cx="1501588"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Frequent</a:t>
            </a:r>
            <a:endParaRPr lang="en-US" sz="1600" i="1" dirty="0">
              <a:latin typeface="Times New Roman" panose="02020603050405020304" pitchFamily="18" charset="0"/>
              <a:cs typeface="Times New Roman" panose="02020603050405020304" pitchFamily="18" charset="0"/>
            </a:endParaRPr>
          </a:p>
        </p:txBody>
      </p:sp>
      <p:sp>
        <p:nvSpPr>
          <p:cNvPr id="8" name="Left Brace 7"/>
          <p:cNvSpPr/>
          <p:nvPr/>
        </p:nvSpPr>
        <p:spPr bwMode="auto">
          <a:xfrm rot="5400000">
            <a:off x="6008596" y="877741"/>
            <a:ext cx="690283" cy="3554505"/>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5602943" y="2790974"/>
            <a:ext cx="1501588"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Infrequent</a:t>
            </a:r>
            <a:endParaRPr lang="en-US" sz="1600"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341692" y="1923354"/>
            <a:ext cx="1229711" cy="400110"/>
          </a:xfrm>
          <a:prstGeom prst="rect">
            <a:avLst/>
          </a:prstGeom>
          <a:noFill/>
        </p:spPr>
        <p:txBody>
          <a:bodyPr wrap="square" rtlCol="0">
            <a:spAutoFit/>
          </a:bodyPr>
          <a:lstStyle/>
          <a:p>
            <a:pPr algn="ctr"/>
            <a:r>
              <a:rPr lang="en-US" sz="2000" dirty="0" smtClean="0">
                <a:latin typeface="Arial" pitchFamily="34" charset="0"/>
                <a:cs typeface="Arial" pitchFamily="34" charset="0"/>
              </a:rPr>
              <a:t>65%</a:t>
            </a:r>
            <a:endParaRPr lang="en-US" sz="2000" dirty="0">
              <a:latin typeface="Arial" pitchFamily="34" charset="0"/>
              <a:cs typeface="Arial" pitchFamily="34" charset="0"/>
            </a:endParaRPr>
          </a:p>
        </p:txBody>
      </p:sp>
      <p:sp>
        <p:nvSpPr>
          <p:cNvPr id="13" name="TextBox 12"/>
          <p:cNvSpPr txBox="1"/>
          <p:nvPr/>
        </p:nvSpPr>
        <p:spPr>
          <a:xfrm>
            <a:off x="5765776" y="1923354"/>
            <a:ext cx="1229711" cy="400110"/>
          </a:xfrm>
          <a:prstGeom prst="rect">
            <a:avLst/>
          </a:prstGeom>
          <a:noFill/>
        </p:spPr>
        <p:txBody>
          <a:bodyPr wrap="square" rtlCol="0">
            <a:spAutoFit/>
          </a:bodyPr>
          <a:lstStyle/>
          <a:p>
            <a:pPr algn="ctr"/>
            <a:r>
              <a:rPr lang="en-US" sz="2000" dirty="0" smtClean="0">
                <a:latin typeface="Arial" pitchFamily="34" charset="0"/>
                <a:cs typeface="Arial" pitchFamily="34" charset="0"/>
              </a:rPr>
              <a:t>33%</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41793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Placeholder 4"/>
          <p:cNvGraphicFramePr>
            <a:graphicFrameLocks/>
          </p:cNvGraphicFramePr>
          <p:nvPr>
            <p:extLst>
              <p:ext uri="{D42A27DB-BD31-4B8C-83A1-F6EECF244321}">
                <p14:modId xmlns:p14="http://schemas.microsoft.com/office/powerpoint/2010/main" xmlns="" val="662780312"/>
              </p:ext>
            </p:extLst>
          </p:nvPr>
        </p:nvGraphicFramePr>
        <p:xfrm>
          <a:off x="-2265" y="-105281"/>
          <a:ext cx="9245600" cy="667543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421524" y="90182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34" name="Text Placeholder 1"/>
          <p:cNvSpPr txBox="1">
            <a:spLocks/>
          </p:cNvSpPr>
          <p:nvPr/>
        </p:nvSpPr>
        <p:spPr bwMode="auto">
          <a:xfrm>
            <a:off x="454776" y="142817"/>
            <a:ext cx="8234448"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Consumer receptivity to wearables is growing.</a:t>
            </a:r>
          </a:p>
        </p:txBody>
      </p:sp>
      <p:sp>
        <p:nvSpPr>
          <p:cNvPr id="28" name="Text Placeholder 2"/>
          <p:cNvSpPr txBox="1">
            <a:spLocks/>
          </p:cNvSpPr>
          <p:nvPr/>
        </p:nvSpPr>
        <p:spPr>
          <a:xfrm>
            <a:off x="386736" y="5522411"/>
            <a:ext cx="1283957" cy="307777"/>
          </a:xfrm>
          <a:prstGeom prst="rect">
            <a:avLst/>
          </a:prstGeom>
        </p:spPr>
        <p:txBody>
          <a:bodyPr wrap="square">
            <a:spAutoFit/>
          </a:bodyPr>
          <a:lstStyle/>
          <a:p>
            <a:pPr algn="ctr" defTabSz="914400">
              <a:defRPr/>
            </a:pPr>
            <a:r>
              <a:rPr lang="en-US" sz="1400" kern="0" dirty="0" smtClean="0">
                <a:solidFill>
                  <a:srgbClr val="FFFFFF"/>
                </a:solidFill>
                <a:latin typeface="Arial" pitchFamily="34" charset="0"/>
                <a:cs typeface="Arial" pitchFamily="34" charset="0"/>
              </a:rPr>
              <a:t>Yes </a:t>
            </a:r>
            <a:endParaRPr lang="en-US" sz="1400" kern="0" dirty="0">
              <a:solidFill>
                <a:srgbClr val="FFFFFF"/>
              </a:solidFill>
              <a:latin typeface="Arial" pitchFamily="34" charset="0"/>
              <a:cs typeface="Arial" pitchFamily="34" charset="0"/>
            </a:endParaRPr>
          </a:p>
        </p:txBody>
      </p:sp>
      <p:sp>
        <p:nvSpPr>
          <p:cNvPr id="31" name="Text Placeholder 2"/>
          <p:cNvSpPr txBox="1">
            <a:spLocks/>
          </p:cNvSpPr>
          <p:nvPr/>
        </p:nvSpPr>
        <p:spPr>
          <a:xfrm>
            <a:off x="1494571" y="5522411"/>
            <a:ext cx="1490854" cy="307777"/>
          </a:xfrm>
          <a:prstGeom prst="rect">
            <a:avLst/>
          </a:prstGeom>
        </p:spPr>
        <p:txBody>
          <a:bodyPr wrap="square">
            <a:spAutoFit/>
          </a:bodyPr>
          <a:lstStyle/>
          <a:p>
            <a:pPr algn="ctr" defTabSz="914400">
              <a:defRPr/>
            </a:pPr>
            <a:r>
              <a:rPr lang="en-US" sz="1400" kern="0" dirty="0" smtClean="0">
                <a:solidFill>
                  <a:srgbClr val="FFFFFF"/>
                </a:solidFill>
                <a:latin typeface="Arial" pitchFamily="34" charset="0"/>
                <a:cs typeface="Arial" pitchFamily="34" charset="0"/>
              </a:rPr>
              <a:t>No</a:t>
            </a:r>
            <a:endParaRPr lang="en-US" sz="1400" kern="0" dirty="0">
              <a:solidFill>
                <a:srgbClr val="FFFFFF"/>
              </a:solidFill>
              <a:latin typeface="Arial" pitchFamily="34" charset="0"/>
              <a:cs typeface="Arial" pitchFamily="34" charset="0"/>
            </a:endParaRPr>
          </a:p>
        </p:txBody>
      </p:sp>
      <p:sp>
        <p:nvSpPr>
          <p:cNvPr id="37" name="Text Placeholder 2"/>
          <p:cNvSpPr txBox="1">
            <a:spLocks/>
          </p:cNvSpPr>
          <p:nvPr/>
        </p:nvSpPr>
        <p:spPr>
          <a:xfrm>
            <a:off x="3386299" y="5522411"/>
            <a:ext cx="1276440" cy="307777"/>
          </a:xfrm>
          <a:prstGeom prst="rect">
            <a:avLst/>
          </a:prstGeom>
        </p:spPr>
        <p:txBody>
          <a:bodyPr wrap="square">
            <a:spAutoFit/>
          </a:bodyPr>
          <a:lstStyle/>
          <a:p>
            <a:pPr algn="ctr" defTabSz="914400">
              <a:defRPr/>
            </a:pPr>
            <a:r>
              <a:rPr lang="en-US" sz="1400" b="1" kern="0" dirty="0" smtClean="0">
                <a:solidFill>
                  <a:srgbClr val="FFFFFF"/>
                </a:solidFill>
                <a:latin typeface="Arial" pitchFamily="34" charset="0"/>
                <a:cs typeface="Arial" pitchFamily="34" charset="0"/>
              </a:rPr>
              <a:t>Yes</a:t>
            </a:r>
            <a:endParaRPr lang="en-US" sz="1400" b="1" kern="0" dirty="0">
              <a:solidFill>
                <a:srgbClr val="FFFFFF"/>
              </a:solidFill>
              <a:latin typeface="Arial" pitchFamily="34" charset="0"/>
              <a:cs typeface="Arial" pitchFamily="34" charset="0"/>
            </a:endParaRPr>
          </a:p>
        </p:txBody>
      </p:sp>
      <p:sp>
        <p:nvSpPr>
          <p:cNvPr id="41" name="Text Placeholder 2"/>
          <p:cNvSpPr txBox="1">
            <a:spLocks/>
          </p:cNvSpPr>
          <p:nvPr/>
        </p:nvSpPr>
        <p:spPr>
          <a:xfrm>
            <a:off x="4475530" y="5522411"/>
            <a:ext cx="1393697" cy="307777"/>
          </a:xfrm>
          <a:prstGeom prst="rect">
            <a:avLst/>
          </a:prstGeom>
        </p:spPr>
        <p:txBody>
          <a:bodyPr wrap="square">
            <a:spAutoFit/>
          </a:bodyPr>
          <a:lstStyle/>
          <a:p>
            <a:pPr algn="ctr" defTabSz="914400">
              <a:defRPr/>
            </a:pPr>
            <a:r>
              <a:rPr lang="en-US" sz="1400" b="1" kern="0" dirty="0" smtClean="0">
                <a:solidFill>
                  <a:srgbClr val="FFFFFF"/>
                </a:solidFill>
                <a:latin typeface="Arial" pitchFamily="34" charset="0"/>
                <a:cs typeface="Arial" pitchFamily="34" charset="0"/>
              </a:rPr>
              <a:t>No</a:t>
            </a:r>
            <a:endParaRPr lang="en-US" sz="1400" b="1" kern="0" dirty="0">
              <a:solidFill>
                <a:srgbClr val="FFFFFF"/>
              </a:solidFill>
              <a:latin typeface="Arial" pitchFamily="34" charset="0"/>
              <a:cs typeface="Arial" pitchFamily="34" charset="0"/>
            </a:endParaRPr>
          </a:p>
        </p:txBody>
      </p:sp>
      <p:sp>
        <p:nvSpPr>
          <p:cNvPr id="26" name="TextBox 25"/>
          <p:cNvSpPr txBox="1"/>
          <p:nvPr/>
        </p:nvSpPr>
        <p:spPr>
          <a:xfrm>
            <a:off x="1046873" y="2588240"/>
            <a:ext cx="1229711" cy="338554"/>
          </a:xfrm>
          <a:prstGeom prst="rect">
            <a:avLst/>
          </a:prstGeom>
          <a:noFill/>
        </p:spPr>
        <p:txBody>
          <a:bodyPr wrap="square" rtlCol="0">
            <a:spAutoFit/>
          </a:bodyPr>
          <a:lstStyle/>
          <a:p>
            <a:pPr algn="ctr">
              <a:defRPr/>
            </a:pPr>
            <a:r>
              <a:rPr lang="en-US" sz="1600" kern="0" dirty="0" smtClean="0">
                <a:solidFill>
                  <a:srgbClr val="000000">
                    <a:lumMod val="65000"/>
                    <a:lumOff val="35000"/>
                  </a:srgbClr>
                </a:solidFill>
                <a:latin typeface="Arial" pitchFamily="34" charset="0"/>
                <a:cs typeface="Arial" pitchFamily="34" charset="0"/>
              </a:rPr>
              <a:t>-4</a:t>
            </a:r>
            <a:endParaRPr lang="en-US" sz="1600" kern="0" dirty="0">
              <a:solidFill>
                <a:srgbClr val="000000">
                  <a:lumMod val="65000"/>
                  <a:lumOff val="35000"/>
                </a:srgbClr>
              </a:solidFill>
              <a:latin typeface="Arial" pitchFamily="34" charset="0"/>
              <a:cs typeface="Arial" pitchFamily="34" charset="0"/>
            </a:endParaRPr>
          </a:p>
        </p:txBody>
      </p:sp>
      <p:sp>
        <p:nvSpPr>
          <p:cNvPr id="27" name="TextBox 26"/>
          <p:cNvSpPr txBox="1"/>
          <p:nvPr/>
        </p:nvSpPr>
        <p:spPr>
          <a:xfrm>
            <a:off x="3995148" y="2588240"/>
            <a:ext cx="1229711" cy="338554"/>
          </a:xfrm>
          <a:prstGeom prst="rect">
            <a:avLst/>
          </a:prstGeom>
          <a:noFill/>
        </p:spPr>
        <p:txBody>
          <a:bodyPr wrap="square" rtlCol="0">
            <a:spAutoFit/>
          </a:bodyPr>
          <a:lstStyle/>
          <a:p>
            <a:pPr algn="ctr"/>
            <a:r>
              <a:rPr lang="en-US" sz="1600" dirty="0" smtClean="0">
                <a:solidFill>
                  <a:srgbClr val="006600"/>
                </a:solidFill>
                <a:latin typeface="Arial" pitchFamily="34" charset="0"/>
                <a:cs typeface="Arial" pitchFamily="34" charset="0"/>
              </a:rPr>
              <a:t>+2</a:t>
            </a:r>
            <a:endParaRPr lang="en-US" sz="1600" dirty="0">
              <a:solidFill>
                <a:srgbClr val="006600"/>
              </a:solidFill>
              <a:latin typeface="Arial" pitchFamily="34" charset="0"/>
              <a:cs typeface="Arial" pitchFamily="34" charset="0"/>
            </a:endParaRPr>
          </a:p>
        </p:txBody>
      </p:sp>
      <p:sp>
        <p:nvSpPr>
          <p:cNvPr id="21" name="TextBox 20"/>
          <p:cNvSpPr txBox="1"/>
          <p:nvPr/>
        </p:nvSpPr>
        <p:spPr>
          <a:xfrm>
            <a:off x="7002026" y="2588240"/>
            <a:ext cx="1229711" cy="338554"/>
          </a:xfrm>
          <a:prstGeom prst="rect">
            <a:avLst/>
          </a:prstGeom>
          <a:noFill/>
        </p:spPr>
        <p:txBody>
          <a:bodyPr wrap="square" rtlCol="0">
            <a:spAutoFit/>
          </a:bodyPr>
          <a:lstStyle/>
          <a:p>
            <a:pPr algn="ctr"/>
            <a:r>
              <a:rPr lang="en-US" sz="1600" dirty="0" smtClean="0">
                <a:solidFill>
                  <a:srgbClr val="006600"/>
                </a:solidFill>
                <a:latin typeface="Arial" pitchFamily="34" charset="0"/>
                <a:cs typeface="Arial" pitchFamily="34" charset="0"/>
              </a:rPr>
              <a:t>+7</a:t>
            </a:r>
            <a:endParaRPr lang="en-US" sz="1600" dirty="0">
              <a:solidFill>
                <a:srgbClr val="006600"/>
              </a:solidFill>
              <a:latin typeface="Arial" pitchFamily="34" charset="0"/>
              <a:cs typeface="Arial" pitchFamily="34" charset="0"/>
            </a:endParaRPr>
          </a:p>
        </p:txBody>
      </p:sp>
      <p:sp>
        <p:nvSpPr>
          <p:cNvPr id="22" name="Text Placeholder 2"/>
          <p:cNvSpPr txBox="1">
            <a:spLocks/>
          </p:cNvSpPr>
          <p:nvPr/>
        </p:nvSpPr>
        <p:spPr>
          <a:xfrm>
            <a:off x="6362442" y="5522411"/>
            <a:ext cx="1276440" cy="307777"/>
          </a:xfrm>
          <a:prstGeom prst="rect">
            <a:avLst/>
          </a:prstGeom>
        </p:spPr>
        <p:txBody>
          <a:bodyPr wrap="square">
            <a:spAutoFit/>
          </a:bodyPr>
          <a:lstStyle/>
          <a:p>
            <a:pPr algn="ctr" defTabSz="914400">
              <a:defRPr/>
            </a:pPr>
            <a:r>
              <a:rPr lang="en-US" sz="1400" b="1" kern="0" dirty="0" smtClean="0">
                <a:solidFill>
                  <a:srgbClr val="FFFFFF"/>
                </a:solidFill>
                <a:latin typeface="Arial" pitchFamily="34" charset="0"/>
                <a:cs typeface="Arial" pitchFamily="34" charset="0"/>
              </a:rPr>
              <a:t>Yes</a:t>
            </a:r>
            <a:endParaRPr lang="en-US" sz="1400" b="1" kern="0" dirty="0">
              <a:solidFill>
                <a:srgbClr val="FFFFFF"/>
              </a:solidFill>
              <a:latin typeface="Arial" pitchFamily="34" charset="0"/>
              <a:cs typeface="Arial" pitchFamily="34" charset="0"/>
            </a:endParaRPr>
          </a:p>
        </p:txBody>
      </p:sp>
      <p:sp>
        <p:nvSpPr>
          <p:cNvPr id="17" name="Text Placeholder 2"/>
          <p:cNvSpPr txBox="1">
            <a:spLocks/>
          </p:cNvSpPr>
          <p:nvPr/>
        </p:nvSpPr>
        <p:spPr bwMode="auto">
          <a:xfrm>
            <a:off x="804374" y="1841696"/>
            <a:ext cx="1714708"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November, 2014</a:t>
            </a:r>
            <a:endParaRPr kumimoji="0" lang="en-US" sz="1400" b="1" i="1" u="sng" strike="noStrike" kern="0" cap="none" spc="0" normalizeH="0" baseline="0" noProof="0" dirty="0" smtClean="0">
              <a:ln>
                <a:noFill/>
              </a:ln>
              <a:solidFill>
                <a:prstClr val="black"/>
              </a:solidFill>
              <a:effectLst/>
              <a:uLnTx/>
              <a:uFillTx/>
            </a:endParaRPr>
          </a:p>
        </p:txBody>
      </p:sp>
      <p:sp>
        <p:nvSpPr>
          <p:cNvPr id="18" name="Text Placeholder 2"/>
          <p:cNvSpPr txBox="1">
            <a:spLocks/>
          </p:cNvSpPr>
          <p:nvPr/>
        </p:nvSpPr>
        <p:spPr bwMode="auto">
          <a:xfrm>
            <a:off x="3859380" y="1841696"/>
            <a:ext cx="1517496"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February, 2015</a:t>
            </a:r>
            <a:endParaRPr kumimoji="0" lang="en-US" sz="1400" b="1" i="1" u="sng" strike="noStrike" kern="0" cap="none" spc="0" normalizeH="0" baseline="0" noProof="0" dirty="0" smtClean="0">
              <a:ln>
                <a:noFill/>
              </a:ln>
              <a:solidFill>
                <a:prstClr val="black"/>
              </a:solidFill>
              <a:effectLst/>
              <a:uLnTx/>
              <a:uFillTx/>
            </a:endParaRPr>
          </a:p>
        </p:txBody>
      </p:sp>
      <p:sp>
        <p:nvSpPr>
          <p:cNvPr id="19" name="Text Placeholder 2"/>
          <p:cNvSpPr txBox="1">
            <a:spLocks/>
          </p:cNvSpPr>
          <p:nvPr/>
        </p:nvSpPr>
        <p:spPr bwMode="auto">
          <a:xfrm>
            <a:off x="6855730" y="1841696"/>
            <a:ext cx="1517496"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May, 2015</a:t>
            </a:r>
            <a:endParaRPr kumimoji="0" lang="en-US" sz="1400" b="1" i="1" u="sng" strike="noStrike" kern="0" cap="none" spc="0" normalizeH="0" baseline="0" noProof="0" dirty="0" smtClean="0">
              <a:ln>
                <a:noFill/>
              </a:ln>
              <a:solidFill>
                <a:prstClr val="black"/>
              </a:solidFill>
              <a:effectLst/>
              <a:uLnTx/>
              <a:uFillTx/>
            </a:endParaRPr>
          </a:p>
        </p:txBody>
      </p:sp>
      <p:sp>
        <p:nvSpPr>
          <p:cNvPr id="20" name="TextBox 19"/>
          <p:cNvSpPr txBox="1"/>
          <p:nvPr/>
        </p:nvSpPr>
        <p:spPr>
          <a:xfrm>
            <a:off x="456081" y="1021309"/>
            <a:ext cx="8234446" cy="523220"/>
          </a:xfrm>
          <a:prstGeom prst="rect">
            <a:avLst/>
          </a:prstGeom>
          <a:noFill/>
        </p:spPr>
        <p:txBody>
          <a:bodyPr wrap="square" rtlCol="0">
            <a:spAutoFit/>
          </a:bodyPr>
          <a:lstStyle/>
          <a:p>
            <a:pPr lvl="0" algn="ctr"/>
            <a:r>
              <a:rPr lang="en-US" sz="1400" i="1" dirty="0">
                <a:latin typeface="Times New Roman" panose="02020603050405020304" pitchFamily="18" charset="0"/>
                <a:cs typeface="Times New Roman" panose="02020603050405020304" pitchFamily="18" charset="0"/>
              </a:rPr>
              <a:t>Would you ever consider purchasing a wearable device to help monitor or check your health</a:t>
            </a:r>
            <a:r>
              <a:rPr lang="en-US" sz="1400" i="1" dirty="0" smtClean="0">
                <a:latin typeface="Times New Roman" panose="02020603050405020304" pitchFamily="18" charset="0"/>
                <a:cs typeface="Times New Roman" panose="02020603050405020304" pitchFamily="18" charset="0"/>
              </a:rPr>
              <a:t>?</a:t>
            </a:r>
          </a:p>
          <a:p>
            <a:pPr lvl="0" algn="ctr"/>
            <a:r>
              <a:rPr lang="en-US" sz="1400" i="1" dirty="0" smtClean="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(ASKED OF RESPONDENTS WHO </a:t>
            </a:r>
            <a:r>
              <a:rPr lang="en-US" sz="1400" i="1" dirty="0" smtClean="0">
                <a:latin typeface="Times New Roman" panose="02020603050405020304" pitchFamily="18" charset="0"/>
                <a:cs typeface="Times New Roman" panose="02020603050405020304" pitchFamily="18" charset="0"/>
              </a:rPr>
              <a:t>DO NOT OWN A WEARABLE)</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00354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4"/>
          <p:cNvGraphicFramePr>
            <a:graphicFrameLocks/>
          </p:cNvGraphicFramePr>
          <p:nvPr>
            <p:extLst>
              <p:ext uri="{D42A27DB-BD31-4B8C-83A1-F6EECF244321}">
                <p14:modId xmlns:p14="http://schemas.microsoft.com/office/powerpoint/2010/main" xmlns="" val="3456214542"/>
              </p:ext>
            </p:extLst>
          </p:nvPr>
        </p:nvGraphicFramePr>
        <p:xfrm>
          <a:off x="23150" y="1438735"/>
          <a:ext cx="9144000" cy="50515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1"/>
          <p:cNvSpPr txBox="1">
            <a:spLocks/>
          </p:cNvSpPr>
          <p:nvPr/>
        </p:nvSpPr>
        <p:spPr bwMode="auto">
          <a:xfrm>
            <a:off x="268941" y="-1110"/>
            <a:ext cx="8606118"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A majority of consumers indicate they either own or would consider purchasing a wearable device to monitor or check their health.</a:t>
            </a:r>
          </a:p>
        </p:txBody>
      </p:sp>
      <p:cxnSp>
        <p:nvCxnSpPr>
          <p:cNvPr id="4" name="Straight Connector 3"/>
          <p:cNvCxnSpPr/>
          <p:nvPr/>
        </p:nvCxnSpPr>
        <p:spPr>
          <a:xfrm>
            <a:off x="421524" y="1320178"/>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bwMode="white">
          <a:xfrm>
            <a:off x="995889" y="5544067"/>
            <a:ext cx="3559485"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Own/Would Purchase</a:t>
            </a:r>
            <a:endParaRPr lang="en-US" sz="1400" dirty="0">
              <a:solidFill>
                <a:srgbClr val="FFFFFF"/>
              </a:solidFill>
              <a:latin typeface="Arial" pitchFamily="34" charset="0"/>
              <a:cs typeface="Arial" pitchFamily="34" charset="0"/>
            </a:endParaRPr>
          </a:p>
        </p:txBody>
      </p:sp>
      <p:sp>
        <p:nvSpPr>
          <p:cNvPr id="6" name="TextBox 5"/>
          <p:cNvSpPr txBox="1"/>
          <p:nvPr/>
        </p:nvSpPr>
        <p:spPr bwMode="white">
          <a:xfrm>
            <a:off x="4555374" y="5544067"/>
            <a:ext cx="3562675"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Don’t Own &amp; Wouldn’t Purchase</a:t>
            </a:r>
            <a:endParaRPr lang="en-US" sz="1400" dirty="0">
              <a:solidFill>
                <a:srgbClr val="FFFFFF"/>
              </a:solidFill>
              <a:latin typeface="Arial" pitchFamily="34" charset="0"/>
              <a:cs typeface="Arial" pitchFamily="34" charset="0"/>
            </a:endParaRPr>
          </a:p>
        </p:txBody>
      </p:sp>
      <p:sp>
        <p:nvSpPr>
          <p:cNvPr id="7" name="TextBox 6"/>
          <p:cNvSpPr txBox="1"/>
          <p:nvPr/>
        </p:nvSpPr>
        <p:spPr>
          <a:xfrm>
            <a:off x="3971892" y="2740224"/>
            <a:ext cx="1229711" cy="338554"/>
          </a:xfrm>
          <a:prstGeom prst="rect">
            <a:avLst/>
          </a:prstGeom>
          <a:noFill/>
        </p:spPr>
        <p:txBody>
          <a:bodyPr wrap="square" rtlCol="0">
            <a:spAutoFit/>
          </a:bodyPr>
          <a:lstStyle/>
          <a:p>
            <a:pPr algn="ctr"/>
            <a:r>
              <a:rPr lang="en-US" sz="1600" dirty="0" smtClean="0">
                <a:solidFill>
                  <a:srgbClr val="006600"/>
                </a:solidFill>
                <a:latin typeface="Arial" pitchFamily="34" charset="0"/>
                <a:cs typeface="Arial" pitchFamily="34" charset="0"/>
              </a:rPr>
              <a:t>+27</a:t>
            </a:r>
            <a:endParaRPr lang="en-US" sz="1600" dirty="0">
              <a:solidFill>
                <a:srgbClr val="006600"/>
              </a:solidFill>
              <a:latin typeface="Arial" pitchFamily="34" charset="0"/>
              <a:cs typeface="Arial" pitchFamily="34" charset="0"/>
            </a:endParaRPr>
          </a:p>
        </p:txBody>
      </p:sp>
      <p:sp>
        <p:nvSpPr>
          <p:cNvPr id="8" name="TextBox 3"/>
          <p:cNvSpPr txBox="1"/>
          <p:nvPr/>
        </p:nvSpPr>
        <p:spPr>
          <a:xfrm>
            <a:off x="463715" y="1412830"/>
            <a:ext cx="82345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i="1" dirty="0" smtClean="0">
                <a:latin typeface="Times New Roman" panose="02020603050405020304" pitchFamily="18" charset="0"/>
                <a:cs typeface="Times New Roman" panose="02020603050405020304" pitchFamily="18" charset="0"/>
              </a:rPr>
              <a:t>Do </a:t>
            </a:r>
            <a:r>
              <a:rPr lang="en-US" sz="1400" i="1" dirty="0">
                <a:latin typeface="Times New Roman" panose="02020603050405020304" pitchFamily="18" charset="0"/>
                <a:cs typeface="Times New Roman" panose="02020603050405020304" pitchFamily="18" charset="0"/>
              </a:rPr>
              <a:t>you, yourself own a wearable device that you use to monitor or check your health</a:t>
            </a:r>
            <a:r>
              <a:rPr lang="en-US" sz="1400" i="1" dirty="0" smtClean="0">
                <a:latin typeface="Times New Roman" panose="02020603050405020304" pitchFamily="18" charset="0"/>
                <a:cs typeface="Times New Roman" panose="02020603050405020304" pitchFamily="18" charset="0"/>
              </a:rPr>
              <a:t>?  /</a:t>
            </a:r>
          </a:p>
          <a:p>
            <a:pPr algn="ctr" fontAlgn="auto">
              <a:spcBef>
                <a:spcPts val="0"/>
              </a:spcBef>
              <a:spcAft>
                <a:spcPts val="0"/>
              </a:spcAft>
            </a:pPr>
            <a:r>
              <a:rPr lang="en-US" sz="1400" i="1" dirty="0">
                <a:latin typeface="Times New Roman" panose="02020603050405020304" pitchFamily="18" charset="0"/>
                <a:cs typeface="Times New Roman" panose="02020603050405020304" pitchFamily="18" charset="0"/>
              </a:rPr>
              <a:t>Would you ever consider purchasing a wearable device to help monitor or check your health?</a:t>
            </a:r>
            <a:endParaRPr lang="en-US" sz="1400"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256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0" y="16819"/>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Millennials/</a:t>
            </a:r>
            <a:r>
              <a:rPr lang="en-US" sz="3200" b="0" dirty="0" err="1" smtClean="0">
                <a:solidFill>
                  <a:prstClr val="black"/>
                </a:solidFill>
                <a:latin typeface="Times New Roman" pitchFamily="18" charset="0"/>
                <a:cs typeface="Times New Roman" pitchFamily="18" charset="0"/>
              </a:rPr>
              <a:t>X’ers</a:t>
            </a:r>
            <a:r>
              <a:rPr lang="en-US" sz="3200" b="0" dirty="0" smtClean="0">
                <a:solidFill>
                  <a:prstClr val="black"/>
                </a:solidFill>
                <a:latin typeface="Times New Roman" pitchFamily="18" charset="0"/>
                <a:cs typeface="Times New Roman" pitchFamily="18" charset="0"/>
              </a:rPr>
              <a:t>, high earners, parents and frequent patients are the most likely to own/purchase a wearable for health reasons.</a:t>
            </a:r>
          </a:p>
        </p:txBody>
      </p:sp>
      <p:cxnSp>
        <p:nvCxnSpPr>
          <p:cNvPr id="10" name="Straight Connector 9"/>
          <p:cNvCxnSpPr/>
          <p:nvPr/>
        </p:nvCxnSpPr>
        <p:spPr>
          <a:xfrm>
            <a:off x="421524" y="1352175"/>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xmlns="" val="1487276872"/>
              </p:ext>
            </p:extLst>
          </p:nvPr>
        </p:nvGraphicFramePr>
        <p:xfrm>
          <a:off x="211947" y="2157043"/>
          <a:ext cx="8670604" cy="1699995"/>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696108"/>
                <a:gridCol w="762293"/>
                <a:gridCol w="822608"/>
                <a:gridCol w="822608"/>
                <a:gridCol w="822608"/>
                <a:gridCol w="822608"/>
                <a:gridCol w="795528"/>
                <a:gridCol w="1097280"/>
                <a:gridCol w="1028963"/>
              </a:tblGrid>
              <a:tr h="60054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u="none" strike="noStrike" dirty="0" smtClean="0">
                          <a:effectLst/>
                          <a:latin typeface="Arial" pitchFamily="34" charset="0"/>
                          <a:cs typeface="Arial" pitchFamily="34" charset="0"/>
                        </a:rPr>
                        <a:t>Total</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18-34</a:t>
                      </a:r>
                      <a:r>
                        <a:rPr lang="en-US" sz="1300" b="1" i="0" u="none" strike="noStrike" baseline="0" dirty="0" smtClean="0">
                          <a:solidFill>
                            <a:schemeClr val="tx1"/>
                          </a:solidFill>
                          <a:effectLst/>
                          <a:latin typeface="Arial" pitchFamily="34" charset="0"/>
                          <a:cs typeface="Arial" pitchFamily="34" charset="0"/>
                        </a:rPr>
                        <a:t> (31%)</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35-44 (14%)</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45-54 </a:t>
                      </a:r>
                      <a:endParaRPr lang="en-US" sz="1300" b="1" i="0" u="none" strike="noStrike" dirty="0" smtClean="0">
                        <a:solidFill>
                          <a:schemeClr val="tx1"/>
                        </a:solidFill>
                        <a:effectLst/>
                        <a:latin typeface="Arial" pitchFamily="34" charset="0"/>
                        <a:cs typeface="Arial" pitchFamily="34" charset="0"/>
                      </a:endParaRP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(16%)</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55-64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(19%)</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65+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(20%)</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Own</a:t>
                      </a:r>
                      <a:r>
                        <a:rPr lang="en-US" sz="1300" b="1" i="0" u="none" strike="noStrike" baseline="0" dirty="0" smtClean="0">
                          <a:solidFill>
                            <a:schemeClr val="tx1"/>
                          </a:solidFill>
                          <a:effectLst/>
                          <a:latin typeface="Arial" pitchFamily="34" charset="0"/>
                          <a:cs typeface="Arial" pitchFamily="34" charset="0"/>
                        </a:rPr>
                        <a:t> Smartphone (69%)</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No Smartphone (22%)</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b="0" i="0" u="none" strike="noStrike" dirty="0" smtClean="0">
                          <a:solidFill>
                            <a:srgbClr val="000000"/>
                          </a:solidFill>
                          <a:effectLst/>
                          <a:latin typeface="Arial" pitchFamily="34" charset="0"/>
                          <a:cs typeface="Arial" pitchFamily="34" charset="0"/>
                        </a:rPr>
                        <a:t>Own / Would</a:t>
                      </a:r>
                      <a:r>
                        <a:rPr lang="en-US" sz="1500" b="0" i="0" u="none" strike="noStrike" baseline="0" dirty="0" smtClean="0">
                          <a:solidFill>
                            <a:srgbClr val="000000"/>
                          </a:solidFill>
                          <a:effectLst/>
                          <a:latin typeface="Arial" pitchFamily="34" charset="0"/>
                          <a:cs typeface="Arial" pitchFamily="34" charset="0"/>
                        </a:rPr>
                        <a:t> Purchase</a:t>
                      </a:r>
                      <a:endParaRPr lang="en-US" sz="15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Arial" pitchFamily="34" charset="0"/>
                          <a:ea typeface="+mn-ea"/>
                          <a:cs typeface="Arial" pitchFamily="34" charset="0"/>
                        </a:rPr>
                        <a:t>Don’t Own &amp; Wouldn’t Purchase</a:t>
                      </a:r>
                      <a:endParaRPr lang="en-US" sz="1500" b="0" i="0" u="none" strike="noStrike" kern="1200" baseline="0" dirty="0" smtClean="0">
                        <a:solidFill>
                          <a:schemeClr val="dk1"/>
                        </a:solidFill>
                        <a:latin typeface="Arial" pitchFamily="34" charset="0"/>
                        <a:ea typeface="+mn-ea"/>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333442043"/>
              </p:ext>
            </p:extLst>
          </p:nvPr>
        </p:nvGraphicFramePr>
        <p:xfrm>
          <a:off x="211950" y="4232105"/>
          <a:ext cx="8665426" cy="1763957"/>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700784"/>
                <a:gridCol w="610843"/>
                <a:gridCol w="731520"/>
                <a:gridCol w="731520"/>
                <a:gridCol w="731520"/>
                <a:gridCol w="731520"/>
                <a:gridCol w="791013"/>
                <a:gridCol w="791013"/>
                <a:gridCol w="615231"/>
                <a:gridCol w="615231"/>
                <a:gridCol w="615231"/>
              </a:tblGrid>
              <a:tr h="62314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u="none" strike="noStrike" dirty="0" smtClean="0">
                          <a:effectLst/>
                          <a:latin typeface="Arial" pitchFamily="34" charset="0"/>
                          <a:cs typeface="Arial" pitchFamily="34" charset="0"/>
                        </a:rPr>
                        <a:t>Total</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Under $20K</a:t>
                      </a:r>
                      <a:r>
                        <a:rPr lang="en-US" sz="1300" b="1" i="0" u="none" strike="noStrike" baseline="0" dirty="0" smtClean="0">
                          <a:solidFill>
                            <a:schemeClr val="tx1"/>
                          </a:solidFill>
                          <a:effectLst/>
                          <a:latin typeface="Arial" pitchFamily="34" charset="0"/>
                          <a:cs typeface="Arial" pitchFamily="34" charset="0"/>
                        </a:rPr>
                        <a:t> (17%)</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$20K-</a:t>
                      </a:r>
                      <a:r>
                        <a:rPr lang="en-US" sz="1300" b="1" i="0" u="none" strike="noStrike" dirty="0" smtClean="0">
                          <a:solidFill>
                            <a:schemeClr val="tx1"/>
                          </a:solidFill>
                          <a:effectLst/>
                          <a:latin typeface="Arial" pitchFamily="34" charset="0"/>
                          <a:cs typeface="Arial" pitchFamily="34" charset="0"/>
                        </a:rPr>
                        <a:t>$60K</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(39%)</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Over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$60K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(22%)</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$100k+</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(13%)</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Children Yes</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(31%)</a:t>
                      </a: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Children No</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(69%)</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Total Freq.</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(19%)</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Semi-Annual (48%)</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err="1" smtClean="0">
                          <a:solidFill>
                            <a:schemeClr val="tx1"/>
                          </a:solidFill>
                          <a:effectLst/>
                          <a:latin typeface="Arial" pitchFamily="34" charset="0"/>
                          <a:cs typeface="Arial" pitchFamily="34" charset="0"/>
                        </a:rPr>
                        <a:t>Infreq</a:t>
                      </a:r>
                      <a:r>
                        <a:rPr lang="en-US" sz="1300" b="1" i="0" u="none" strike="noStrike" dirty="0" smtClean="0">
                          <a:solidFill>
                            <a:schemeClr val="tx1"/>
                          </a:solidFill>
                          <a:effectLst/>
                          <a:latin typeface="Arial" pitchFamily="34" charset="0"/>
                          <a:cs typeface="Arial" pitchFamily="34" charset="0"/>
                        </a:rPr>
                        <a:t>. (29%)</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04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b="0" i="0" u="none" strike="noStrike" dirty="0" smtClean="0">
                          <a:solidFill>
                            <a:srgbClr val="000000"/>
                          </a:solidFill>
                          <a:effectLst/>
                          <a:latin typeface="Arial" pitchFamily="34" charset="0"/>
                          <a:cs typeface="Arial" pitchFamily="34" charset="0"/>
                        </a:rPr>
                        <a:t>Own / Would</a:t>
                      </a:r>
                      <a:r>
                        <a:rPr lang="en-US" sz="1500" b="0" i="0" u="none" strike="noStrike" baseline="0" dirty="0" smtClean="0">
                          <a:solidFill>
                            <a:srgbClr val="000000"/>
                          </a:solidFill>
                          <a:effectLst/>
                          <a:latin typeface="Arial" pitchFamily="34" charset="0"/>
                          <a:cs typeface="Arial" pitchFamily="34" charset="0"/>
                        </a:rPr>
                        <a:t> Purchase</a:t>
                      </a:r>
                      <a:endParaRPr lang="en-US" sz="15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50%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73%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58%</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040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Arial" pitchFamily="34" charset="0"/>
                          <a:ea typeface="+mn-ea"/>
                          <a:cs typeface="Arial" pitchFamily="34" charset="0"/>
                        </a:rPr>
                        <a:t>Don’t Own &amp; Wouldn’t Purchase</a:t>
                      </a:r>
                      <a:endParaRPr lang="en-US" sz="1500" b="0" i="0" u="none" strike="noStrike" kern="1200" baseline="0" dirty="0" smtClean="0">
                        <a:solidFill>
                          <a:schemeClr val="dk1"/>
                        </a:solidFill>
                        <a:latin typeface="Arial" pitchFamily="34" charset="0"/>
                        <a:ea typeface="+mn-ea"/>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34%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7" name="TextBox 3"/>
          <p:cNvSpPr txBox="1"/>
          <p:nvPr/>
        </p:nvSpPr>
        <p:spPr>
          <a:xfrm>
            <a:off x="454750" y="1439725"/>
            <a:ext cx="82345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i="1" dirty="0" smtClean="0">
                <a:latin typeface="Times New Roman" panose="02020603050405020304" pitchFamily="18" charset="0"/>
                <a:cs typeface="Times New Roman" panose="02020603050405020304" pitchFamily="18" charset="0"/>
              </a:rPr>
              <a:t>Do </a:t>
            </a:r>
            <a:r>
              <a:rPr lang="en-US" sz="1400" i="1" dirty="0">
                <a:latin typeface="Times New Roman" panose="02020603050405020304" pitchFamily="18" charset="0"/>
                <a:cs typeface="Times New Roman" panose="02020603050405020304" pitchFamily="18" charset="0"/>
              </a:rPr>
              <a:t>you, yourself own a wearable device that you use to monitor or check your health</a:t>
            </a:r>
            <a:r>
              <a:rPr lang="en-US" sz="1400" i="1" dirty="0" smtClean="0">
                <a:latin typeface="Times New Roman" panose="02020603050405020304" pitchFamily="18" charset="0"/>
                <a:cs typeface="Times New Roman" panose="02020603050405020304" pitchFamily="18" charset="0"/>
              </a:rPr>
              <a:t>?  /</a:t>
            </a:r>
          </a:p>
          <a:p>
            <a:pPr algn="ctr" fontAlgn="auto">
              <a:spcBef>
                <a:spcPts val="0"/>
              </a:spcBef>
              <a:spcAft>
                <a:spcPts val="0"/>
              </a:spcAft>
            </a:pPr>
            <a:r>
              <a:rPr lang="en-US" sz="1400" i="1" dirty="0">
                <a:latin typeface="Times New Roman" panose="02020603050405020304" pitchFamily="18" charset="0"/>
                <a:cs typeface="Times New Roman" panose="02020603050405020304" pitchFamily="18" charset="0"/>
              </a:rPr>
              <a:t>Would you ever consider purchasing a wearable device to help monitor or check your health?</a:t>
            </a:r>
            <a:endParaRPr lang="en-US" sz="1400" i="1" dirty="0">
              <a:solidFill>
                <a:srgbClr val="000000"/>
              </a:solidFill>
              <a:latin typeface="Times New Roman" pitchFamily="18" charset="0"/>
              <a:cs typeface="Times New Roman" pitchFamily="18" charset="0"/>
            </a:endParaRPr>
          </a:p>
        </p:txBody>
      </p:sp>
      <p:sp>
        <p:nvSpPr>
          <p:cNvPr id="9" name="Oval 8"/>
          <p:cNvSpPr/>
          <p:nvPr/>
        </p:nvSpPr>
        <p:spPr bwMode="auto">
          <a:xfrm>
            <a:off x="2707343" y="2826113"/>
            <a:ext cx="1541927" cy="435005"/>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1" name="Oval 10"/>
          <p:cNvSpPr/>
          <p:nvPr/>
        </p:nvSpPr>
        <p:spPr bwMode="auto">
          <a:xfrm>
            <a:off x="3955842" y="4936748"/>
            <a:ext cx="1476773" cy="435005"/>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6920754" y="2831146"/>
            <a:ext cx="699248" cy="435005"/>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5495365" y="4936748"/>
            <a:ext cx="699248" cy="435005"/>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06412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6262" y="2356911"/>
            <a:ext cx="10099376" cy="4165351"/>
            <a:chOff x="-249106" y="1809742"/>
            <a:chExt cx="8829469" cy="3920489"/>
          </a:xfrm>
        </p:grpSpPr>
        <p:graphicFrame>
          <p:nvGraphicFramePr>
            <p:cNvPr id="22" name="Chart Placeholder 4"/>
            <p:cNvGraphicFramePr>
              <a:graphicFrameLocks/>
            </p:cNvGraphicFramePr>
            <p:nvPr>
              <p:extLst>
                <p:ext uri="{D42A27DB-BD31-4B8C-83A1-F6EECF244321}">
                  <p14:modId xmlns:p14="http://schemas.microsoft.com/office/powerpoint/2010/main" xmlns="" val="3446151129"/>
                </p:ext>
              </p:extLst>
            </p:nvPr>
          </p:nvGraphicFramePr>
          <p:xfrm>
            <a:off x="921977" y="1809742"/>
            <a:ext cx="7658386" cy="3920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4"/>
            <p:cNvSpPr txBox="1">
              <a:spLocks noChangeArrowheads="1"/>
            </p:cNvSpPr>
            <p:nvPr/>
          </p:nvSpPr>
          <p:spPr bwMode="auto">
            <a:xfrm>
              <a:off x="384360" y="2023601"/>
              <a:ext cx="2377440"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prstClr val="black"/>
                  </a:solidFill>
                  <a:latin typeface="Arial" pitchFamily="34" charset="0"/>
                  <a:cs typeface="Arial" pitchFamily="34" charset="0"/>
                </a:rPr>
                <a:t>Fitness tracking</a:t>
              </a:r>
            </a:p>
          </p:txBody>
        </p:sp>
        <p:sp>
          <p:nvSpPr>
            <p:cNvPr id="24" name="TextBox 24"/>
            <p:cNvSpPr txBox="1">
              <a:spLocks noChangeArrowheads="1"/>
            </p:cNvSpPr>
            <p:nvPr/>
          </p:nvSpPr>
          <p:spPr bwMode="auto">
            <a:xfrm>
              <a:off x="-126334" y="2494258"/>
              <a:ext cx="2888134"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Heart rate monitoring</a:t>
              </a:r>
              <a:endParaRPr lang="en-US" sz="1400" kern="0" dirty="0">
                <a:solidFill>
                  <a:srgbClr val="000000"/>
                </a:solidFill>
                <a:latin typeface="Arial" pitchFamily="34" charset="0"/>
                <a:cs typeface="Arial" pitchFamily="34" charset="0"/>
              </a:endParaRPr>
            </a:p>
          </p:txBody>
        </p:sp>
        <p:sp>
          <p:nvSpPr>
            <p:cNvPr id="25" name="TextBox 24"/>
            <p:cNvSpPr txBox="1">
              <a:spLocks noChangeArrowheads="1"/>
            </p:cNvSpPr>
            <p:nvPr/>
          </p:nvSpPr>
          <p:spPr bwMode="auto">
            <a:xfrm>
              <a:off x="-112078" y="2954202"/>
              <a:ext cx="2873878"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Blood pressure monitoring</a:t>
              </a:r>
              <a:endParaRPr lang="en-US" sz="1400" kern="0" dirty="0">
                <a:solidFill>
                  <a:srgbClr val="000000"/>
                </a:solidFill>
                <a:latin typeface="Arial" pitchFamily="34" charset="0"/>
                <a:cs typeface="Arial" pitchFamily="34" charset="0"/>
              </a:endParaRPr>
            </a:p>
          </p:txBody>
        </p:sp>
        <p:sp>
          <p:nvSpPr>
            <p:cNvPr id="26" name="TextBox 24"/>
            <p:cNvSpPr txBox="1">
              <a:spLocks noChangeArrowheads="1"/>
            </p:cNvSpPr>
            <p:nvPr/>
          </p:nvSpPr>
          <p:spPr bwMode="auto">
            <a:xfrm>
              <a:off x="-249106" y="4328127"/>
              <a:ext cx="3010906"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Sleep tracking</a:t>
              </a:r>
              <a:endParaRPr lang="en-US" sz="1400" kern="0" dirty="0">
                <a:solidFill>
                  <a:srgbClr val="000000"/>
                </a:solidFill>
                <a:latin typeface="Arial" pitchFamily="34" charset="0"/>
                <a:cs typeface="Arial" pitchFamily="34" charset="0"/>
              </a:endParaRPr>
            </a:p>
          </p:txBody>
        </p:sp>
        <p:sp>
          <p:nvSpPr>
            <p:cNvPr id="27" name="TextBox 24"/>
            <p:cNvSpPr txBox="1">
              <a:spLocks noChangeArrowheads="1"/>
            </p:cNvSpPr>
            <p:nvPr/>
          </p:nvSpPr>
          <p:spPr bwMode="auto">
            <a:xfrm>
              <a:off x="89268" y="3861536"/>
              <a:ext cx="2672532"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Stress measurement</a:t>
              </a:r>
              <a:endParaRPr lang="en-US" sz="1400" kern="0" dirty="0">
                <a:solidFill>
                  <a:srgbClr val="000000"/>
                </a:solidFill>
                <a:latin typeface="Arial" pitchFamily="34" charset="0"/>
                <a:cs typeface="Arial" pitchFamily="34" charset="0"/>
              </a:endParaRPr>
            </a:p>
          </p:txBody>
        </p:sp>
        <p:sp>
          <p:nvSpPr>
            <p:cNvPr id="28" name="TextBox 24"/>
            <p:cNvSpPr txBox="1">
              <a:spLocks noChangeArrowheads="1"/>
            </p:cNvSpPr>
            <p:nvPr/>
          </p:nvSpPr>
          <p:spPr bwMode="auto">
            <a:xfrm>
              <a:off x="-234571" y="3415412"/>
              <a:ext cx="3010906"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Calorie/food intake and measurement</a:t>
              </a:r>
              <a:endParaRPr lang="en-US" sz="1400" kern="0" dirty="0">
                <a:solidFill>
                  <a:srgbClr val="000000"/>
                </a:solidFill>
                <a:latin typeface="Arial" pitchFamily="34" charset="0"/>
                <a:cs typeface="Arial" pitchFamily="34" charset="0"/>
              </a:endParaRPr>
            </a:p>
          </p:txBody>
        </p:sp>
      </p:grpSp>
      <p:sp>
        <p:nvSpPr>
          <p:cNvPr id="29" name="TextBox 28"/>
          <p:cNvSpPr txBox="1">
            <a:spLocks noChangeArrowheads="1"/>
          </p:cNvSpPr>
          <p:nvPr/>
        </p:nvSpPr>
        <p:spPr bwMode="auto">
          <a:xfrm>
            <a:off x="923554" y="5518312"/>
            <a:ext cx="3393637"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Medication reminders or management</a:t>
            </a:r>
            <a:endParaRPr lang="en-US" sz="1400" kern="0" dirty="0">
              <a:solidFill>
                <a:srgbClr val="000000"/>
              </a:solidFill>
              <a:latin typeface="Arial" pitchFamily="34" charset="0"/>
              <a:cs typeface="Arial" pitchFamily="34" charset="0"/>
            </a:endParaRPr>
          </a:p>
        </p:txBody>
      </p:sp>
      <p:sp>
        <p:nvSpPr>
          <p:cNvPr id="17" name="Text Placeholder 1"/>
          <p:cNvSpPr txBox="1">
            <a:spLocks/>
          </p:cNvSpPr>
          <p:nvPr/>
        </p:nvSpPr>
        <p:spPr bwMode="auto">
          <a:xfrm>
            <a:off x="0" y="-13877"/>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Fitness tracking is the most common activity for which consumers would use a wearable device. </a:t>
            </a:r>
          </a:p>
        </p:txBody>
      </p:sp>
      <p:sp>
        <p:nvSpPr>
          <p:cNvPr id="19" name="TextBox 18"/>
          <p:cNvSpPr txBox="1"/>
          <p:nvPr/>
        </p:nvSpPr>
        <p:spPr>
          <a:xfrm>
            <a:off x="208795" y="967991"/>
            <a:ext cx="8693158" cy="1107996"/>
          </a:xfrm>
          <a:prstGeom prst="rect">
            <a:avLst/>
          </a:prstGeom>
          <a:noFill/>
        </p:spPr>
        <p:txBody>
          <a:bodyPr wrap="square" rtlCol="0">
            <a:spAutoFit/>
          </a:bodyPr>
          <a:lstStyle/>
          <a:p>
            <a:pPr algn="ctr" fontAlgn="auto">
              <a:spcBef>
                <a:spcPts val="0"/>
              </a:spcBef>
              <a:spcAft>
                <a:spcPts val="0"/>
              </a:spcAft>
            </a:pPr>
            <a:r>
              <a:rPr lang="en-US" sz="1300" i="1" dirty="0">
                <a:latin typeface="Times New Roman" panose="02020603050405020304" pitchFamily="18" charset="0"/>
                <a:cs typeface="Times New Roman" panose="02020603050405020304" pitchFamily="18" charset="0"/>
              </a:rPr>
              <a:t>Below are some health activities that some people might use wearables to monitor. For each, please rate how likely you would be to use a wearable device for the specific activity, on a scale of 1-10, where 1 means you would not be likely at all to use a wearable device for the activity and 10 means you would be extremely likely to use a wearable device for the activity</a:t>
            </a:r>
            <a:r>
              <a:rPr lang="en-US" sz="1300" i="1" dirty="0" smtClean="0">
                <a:latin typeface="Times New Roman" panose="02020603050405020304" pitchFamily="18" charset="0"/>
                <a:cs typeface="Times New Roman" panose="02020603050405020304" pitchFamily="18" charset="0"/>
              </a:rPr>
              <a:t>.</a:t>
            </a:r>
          </a:p>
          <a:p>
            <a:pPr algn="ctr" fontAlgn="auto">
              <a:spcBef>
                <a:spcPts val="0"/>
              </a:spcBef>
              <a:spcAft>
                <a:spcPts val="0"/>
              </a:spcAft>
            </a:pPr>
            <a:r>
              <a:rPr lang="en-US" sz="1300" i="1" dirty="0" smtClean="0">
                <a:latin typeface="Times New Roman" panose="02020603050405020304" pitchFamily="18" charset="0"/>
                <a:cs typeface="Times New Roman" panose="02020603050405020304" pitchFamily="18" charset="0"/>
              </a:rPr>
              <a:t> </a:t>
            </a:r>
          </a:p>
          <a:p>
            <a:pPr algn="ctr" fontAlgn="auto">
              <a:spcBef>
                <a:spcPts val="0"/>
              </a:spcBef>
              <a:spcAft>
                <a:spcPts val="0"/>
              </a:spcAft>
            </a:pPr>
            <a:r>
              <a:rPr lang="en-US" sz="1400" i="1" dirty="0" smtClean="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ASKED OF RESPONDENTS WHO </a:t>
            </a:r>
            <a:r>
              <a:rPr lang="en-US" sz="1400" i="1" dirty="0" smtClean="0">
                <a:latin typeface="Times New Roman" panose="02020603050405020304" pitchFamily="18" charset="0"/>
                <a:cs typeface="Times New Roman" panose="02020603050405020304" pitchFamily="18" charset="0"/>
              </a:rPr>
              <a:t>OWN OR WOULD PURCHASE A WEARABLE, </a:t>
            </a:r>
            <a:r>
              <a:rPr lang="en-US" sz="1400" i="1" dirty="0">
                <a:latin typeface="Times New Roman" panose="02020603050405020304" pitchFamily="18" charset="0"/>
                <a:cs typeface="Times New Roman" panose="02020603050405020304" pitchFamily="18" charset="0"/>
              </a:rPr>
              <a:t>N=852)</a:t>
            </a:r>
            <a:endParaRPr lang="en-US" sz="1300" i="1" dirty="0">
              <a:solidFill>
                <a:srgbClr val="000000"/>
              </a:solidFill>
              <a:latin typeface="Times New Roman" pitchFamily="18" charset="0"/>
              <a:cs typeface="Times New Roman" pitchFamily="18" charset="0"/>
            </a:endParaRPr>
          </a:p>
        </p:txBody>
      </p:sp>
      <p:cxnSp>
        <p:nvCxnSpPr>
          <p:cNvPr id="15" name="Straight Connector 14"/>
          <p:cNvCxnSpPr/>
          <p:nvPr/>
        </p:nvCxnSpPr>
        <p:spPr>
          <a:xfrm>
            <a:off x="421524" y="95029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5197334" y="2129324"/>
            <a:ext cx="1635966" cy="338554"/>
          </a:xfrm>
          <a:prstGeom prst="rect">
            <a:avLst/>
          </a:prstGeom>
          <a:noFill/>
        </p:spPr>
        <p:txBody>
          <a:bodyPr wrap="square" rtlCol="0">
            <a:spAutoFit/>
          </a:bodyPr>
          <a:lstStyle/>
          <a:p>
            <a:pPr algn="ctr" fontAlgn="auto">
              <a:spcBef>
                <a:spcPts val="0"/>
              </a:spcBef>
              <a:spcAft>
                <a:spcPts val="0"/>
              </a:spcAft>
            </a:pPr>
            <a:r>
              <a:rPr lang="en-US" sz="1600" i="1" u="sng" dirty="0" smtClean="0">
                <a:solidFill>
                  <a:srgbClr val="000000"/>
                </a:solidFill>
                <a:latin typeface="Times New Roman" pitchFamily="18" charset="0"/>
                <a:cs typeface="Times New Roman" pitchFamily="18" charset="0"/>
              </a:rPr>
              <a:t>By % ‘9-10’</a:t>
            </a:r>
            <a:endParaRPr lang="en-US" sz="1600" i="1" u="sng" dirty="0">
              <a:solidFill>
                <a:srgbClr val="0000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045657" y="5995072"/>
            <a:ext cx="3271534"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Blood chemistry measurement</a:t>
            </a:r>
            <a:endParaRPr lang="en-US" sz="1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3642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86618" y="1724351"/>
            <a:ext cx="10104865" cy="4851701"/>
            <a:chOff x="-253904" y="1809742"/>
            <a:chExt cx="8834267" cy="3920489"/>
          </a:xfrm>
        </p:grpSpPr>
        <p:graphicFrame>
          <p:nvGraphicFramePr>
            <p:cNvPr id="22" name="Chart Placeholder 4"/>
            <p:cNvGraphicFramePr>
              <a:graphicFrameLocks/>
            </p:cNvGraphicFramePr>
            <p:nvPr>
              <p:extLst>
                <p:ext uri="{D42A27DB-BD31-4B8C-83A1-F6EECF244321}">
                  <p14:modId xmlns:p14="http://schemas.microsoft.com/office/powerpoint/2010/main" xmlns="" val="666937918"/>
                </p:ext>
              </p:extLst>
            </p:nvPr>
          </p:nvGraphicFramePr>
          <p:xfrm>
            <a:off x="921977" y="1809742"/>
            <a:ext cx="7658386" cy="3920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4"/>
            <p:cNvSpPr txBox="1">
              <a:spLocks noChangeArrowheads="1"/>
            </p:cNvSpPr>
            <p:nvPr/>
          </p:nvSpPr>
          <p:spPr bwMode="auto">
            <a:xfrm>
              <a:off x="258153" y="2220572"/>
              <a:ext cx="2498849" cy="24870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prstClr val="black"/>
                  </a:solidFill>
                  <a:latin typeface="Arial" pitchFamily="34" charset="0"/>
                  <a:cs typeface="Arial" pitchFamily="34" charset="0"/>
                </a:rPr>
                <a:t>High cost</a:t>
              </a:r>
            </a:p>
          </p:txBody>
        </p:sp>
        <p:sp>
          <p:nvSpPr>
            <p:cNvPr id="24" name="TextBox 24"/>
            <p:cNvSpPr txBox="1">
              <a:spLocks noChangeArrowheads="1"/>
            </p:cNvSpPr>
            <p:nvPr/>
          </p:nvSpPr>
          <p:spPr bwMode="auto">
            <a:xfrm>
              <a:off x="-131132" y="2934281"/>
              <a:ext cx="2888134" cy="24870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Generally not that interested</a:t>
              </a:r>
              <a:endParaRPr lang="en-US" sz="1400" kern="0" dirty="0">
                <a:solidFill>
                  <a:srgbClr val="000000"/>
                </a:solidFill>
                <a:latin typeface="Arial" pitchFamily="34" charset="0"/>
                <a:cs typeface="Arial" pitchFamily="34" charset="0"/>
              </a:endParaRPr>
            </a:p>
          </p:txBody>
        </p:sp>
        <p:sp>
          <p:nvSpPr>
            <p:cNvPr id="25" name="TextBox 24"/>
            <p:cNvSpPr txBox="1">
              <a:spLocks noChangeArrowheads="1"/>
            </p:cNvSpPr>
            <p:nvPr/>
          </p:nvSpPr>
          <p:spPr bwMode="auto">
            <a:xfrm>
              <a:off x="-116876" y="3565894"/>
              <a:ext cx="2873878"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Do not think the information will do much to improve my health</a:t>
              </a:r>
              <a:endParaRPr lang="en-US" sz="1400" kern="0" dirty="0">
                <a:solidFill>
                  <a:srgbClr val="000000"/>
                </a:solidFill>
                <a:latin typeface="Arial" pitchFamily="34" charset="0"/>
                <a:cs typeface="Arial" pitchFamily="34" charset="0"/>
              </a:endParaRPr>
            </a:p>
          </p:txBody>
        </p:sp>
        <p:sp>
          <p:nvSpPr>
            <p:cNvPr id="27" name="TextBox 24"/>
            <p:cNvSpPr txBox="1">
              <a:spLocks noChangeArrowheads="1"/>
            </p:cNvSpPr>
            <p:nvPr/>
          </p:nvSpPr>
          <p:spPr bwMode="auto">
            <a:xfrm>
              <a:off x="33513" y="5126994"/>
              <a:ext cx="2723489" cy="24870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Difficult to use</a:t>
              </a:r>
              <a:endParaRPr lang="en-US" sz="1400" kern="0" dirty="0">
                <a:solidFill>
                  <a:srgbClr val="000000"/>
                </a:solidFill>
                <a:latin typeface="Arial" pitchFamily="34" charset="0"/>
                <a:cs typeface="Arial" pitchFamily="34" charset="0"/>
              </a:endParaRPr>
            </a:p>
          </p:txBody>
        </p:sp>
        <p:sp>
          <p:nvSpPr>
            <p:cNvPr id="28" name="TextBox 24"/>
            <p:cNvSpPr txBox="1">
              <a:spLocks noChangeArrowheads="1"/>
            </p:cNvSpPr>
            <p:nvPr/>
          </p:nvSpPr>
          <p:spPr bwMode="auto">
            <a:xfrm>
              <a:off x="-253904" y="4312316"/>
              <a:ext cx="3010906"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Concerned about the privacy of my personal data</a:t>
              </a:r>
              <a:endParaRPr lang="en-US" sz="1400" kern="0" dirty="0">
                <a:solidFill>
                  <a:srgbClr val="000000"/>
                </a:solidFill>
                <a:latin typeface="Arial" pitchFamily="34" charset="0"/>
                <a:cs typeface="Arial" pitchFamily="34" charset="0"/>
              </a:endParaRPr>
            </a:p>
          </p:txBody>
        </p:sp>
      </p:grpSp>
      <p:sp>
        <p:nvSpPr>
          <p:cNvPr id="17" name="Text Placeholder 1"/>
          <p:cNvSpPr txBox="1">
            <a:spLocks/>
          </p:cNvSpPr>
          <p:nvPr/>
        </p:nvSpPr>
        <p:spPr bwMode="auto">
          <a:xfrm>
            <a:off x="0" y="-21878"/>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Cost is the biggest barrier for consumers who have not purchased a wearable device for health purposes.</a:t>
            </a:r>
          </a:p>
        </p:txBody>
      </p:sp>
      <p:sp>
        <p:nvSpPr>
          <p:cNvPr id="19" name="TextBox 18"/>
          <p:cNvSpPr txBox="1"/>
          <p:nvPr/>
        </p:nvSpPr>
        <p:spPr>
          <a:xfrm>
            <a:off x="438151" y="950061"/>
            <a:ext cx="8234446"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Of the following, what is the biggest reason that has kept you from purchasing a wearable device to </a:t>
            </a:r>
            <a:endParaRPr lang="en-US" sz="1400" i="1" dirty="0" smtClean="0">
              <a:latin typeface="Times New Roman" panose="02020603050405020304" pitchFamily="18" charset="0"/>
              <a:cs typeface="Times New Roman" panose="02020603050405020304" pitchFamily="18" charset="0"/>
            </a:endParaRPr>
          </a:p>
          <a:p>
            <a:pPr algn="ctr"/>
            <a:r>
              <a:rPr lang="en-US" sz="1400" i="1" dirty="0" smtClean="0">
                <a:latin typeface="Times New Roman" panose="02020603050405020304" pitchFamily="18" charset="0"/>
                <a:cs typeface="Times New Roman" panose="02020603050405020304" pitchFamily="18" charset="0"/>
              </a:rPr>
              <a:t>monitor </a:t>
            </a:r>
            <a:r>
              <a:rPr lang="en-US" sz="1400" i="1" dirty="0">
                <a:latin typeface="Times New Roman" panose="02020603050405020304" pitchFamily="18" charset="0"/>
                <a:cs typeface="Times New Roman" panose="02020603050405020304" pitchFamily="18" charset="0"/>
              </a:rPr>
              <a:t>or check your health? </a:t>
            </a:r>
            <a:endParaRPr lang="en-US" sz="1400" i="1" dirty="0" smtClean="0">
              <a:latin typeface="Times New Roman" panose="02020603050405020304" pitchFamily="18" charset="0"/>
              <a:cs typeface="Times New Roman" panose="02020603050405020304" pitchFamily="18" charset="0"/>
            </a:endParaRPr>
          </a:p>
          <a:p>
            <a:pPr algn="ctr"/>
            <a:endParaRPr lang="en-US" sz="1400" i="1" dirty="0" smtClean="0">
              <a:latin typeface="Times New Roman" panose="02020603050405020304" pitchFamily="18" charset="0"/>
              <a:cs typeface="Times New Roman" panose="02020603050405020304" pitchFamily="18" charset="0"/>
            </a:endParaRPr>
          </a:p>
          <a:p>
            <a:pPr algn="ctr"/>
            <a:r>
              <a:rPr lang="en-US" sz="1400" i="1" dirty="0" smtClean="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ASKED OF RESPONDENTS WHO </a:t>
            </a:r>
            <a:r>
              <a:rPr lang="en-US" sz="1400" i="1" dirty="0" smtClean="0">
                <a:latin typeface="Times New Roman" panose="02020603050405020304" pitchFamily="18" charset="0"/>
                <a:cs typeface="Times New Roman" panose="02020603050405020304" pitchFamily="18" charset="0"/>
              </a:rPr>
              <a:t>DO NOT OWN A WEARABLE DEVICE, N=1,150</a:t>
            </a:r>
            <a:r>
              <a:rPr lang="en-US" sz="1400" i="1" dirty="0">
                <a:latin typeface="Times New Roman" panose="02020603050405020304" pitchFamily="18" charset="0"/>
                <a:cs typeface="Times New Roman" panose="02020603050405020304" pitchFamily="18" charset="0"/>
              </a:rPr>
              <a:t>)</a:t>
            </a:r>
          </a:p>
        </p:txBody>
      </p:sp>
      <p:cxnSp>
        <p:nvCxnSpPr>
          <p:cNvPr id="15" name="Straight Connector 14"/>
          <p:cNvCxnSpPr/>
          <p:nvPr/>
        </p:nvCxnSpPr>
        <p:spPr>
          <a:xfrm>
            <a:off x="421524" y="923399"/>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99641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233081" y="7854"/>
            <a:ext cx="8689224"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Cost is the biggest barrier for younger consumers while older consumers are generally not interested.</a:t>
            </a:r>
          </a:p>
        </p:txBody>
      </p:sp>
      <p:cxnSp>
        <p:nvCxnSpPr>
          <p:cNvPr id="10" name="Straight Connector 9"/>
          <p:cNvCxnSpPr/>
          <p:nvPr/>
        </p:nvCxnSpPr>
        <p:spPr>
          <a:xfrm>
            <a:off x="421524" y="960212"/>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1128466" y="1118419"/>
            <a:ext cx="6905000" cy="954107"/>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Of the following, what is the biggest reason that has kept you from purchasing a wearable device to monitor or check your health? </a:t>
            </a:r>
            <a:endParaRPr lang="en-US" sz="1400" i="1" dirty="0" smtClean="0">
              <a:latin typeface="Times New Roman" panose="02020603050405020304" pitchFamily="18" charset="0"/>
              <a:cs typeface="Times New Roman" panose="02020603050405020304" pitchFamily="18" charset="0"/>
            </a:endParaRPr>
          </a:p>
          <a:p>
            <a:pPr algn="ctr"/>
            <a:endParaRPr lang="en-US" sz="1400" i="1" dirty="0">
              <a:latin typeface="Times New Roman" panose="02020603050405020304" pitchFamily="18" charset="0"/>
              <a:cs typeface="Times New Roman" panose="02020603050405020304" pitchFamily="18" charset="0"/>
            </a:endParaRPr>
          </a:p>
          <a:p>
            <a:pPr algn="ctr"/>
            <a:r>
              <a:rPr lang="en-US" sz="1400" i="1" dirty="0">
                <a:latin typeface="Times New Roman" panose="02020603050405020304" pitchFamily="18" charset="0"/>
                <a:cs typeface="Times New Roman" panose="02020603050405020304" pitchFamily="18" charset="0"/>
              </a:rPr>
              <a:t>(ASKED OF RESPONDENTS WHO DO NOT OWN A WEARABLE DEVICE, N=1,150)</a:t>
            </a:r>
          </a:p>
        </p:txBody>
      </p:sp>
      <p:graphicFrame>
        <p:nvGraphicFramePr>
          <p:cNvPr id="15" name="Table 14"/>
          <p:cNvGraphicFramePr>
            <a:graphicFrameLocks noGrp="1"/>
          </p:cNvGraphicFramePr>
          <p:nvPr>
            <p:extLst>
              <p:ext uri="{D42A27DB-BD31-4B8C-83A1-F6EECF244321}">
                <p14:modId xmlns:p14="http://schemas.microsoft.com/office/powerpoint/2010/main" xmlns="" val="773802267"/>
              </p:ext>
            </p:extLst>
          </p:nvPr>
        </p:nvGraphicFramePr>
        <p:xfrm>
          <a:off x="377451" y="2321616"/>
          <a:ext cx="8398027" cy="3310691"/>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3017520"/>
                <a:gridCol w="808507"/>
                <a:gridCol w="914400"/>
                <a:gridCol w="914400"/>
                <a:gridCol w="914400"/>
                <a:gridCol w="914400"/>
                <a:gridCol w="914400"/>
              </a:tblGrid>
              <a:tr h="56745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u="none" strike="noStrike" dirty="0" smtClean="0">
                          <a:effectLst/>
                          <a:latin typeface="Arial" pitchFamily="34" charset="0"/>
                          <a:cs typeface="Arial" pitchFamily="34" charset="0"/>
                        </a:rPr>
                        <a:t>Total</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18-34</a:t>
                      </a:r>
                      <a:r>
                        <a:rPr lang="en-US" sz="1300" b="1" i="0" u="none" strike="noStrike" baseline="0" dirty="0" smtClean="0">
                          <a:solidFill>
                            <a:schemeClr val="tx1"/>
                          </a:solidFill>
                          <a:effectLst/>
                          <a:latin typeface="Arial" pitchFamily="34" charset="0"/>
                          <a:cs typeface="Arial" pitchFamily="34" charset="0"/>
                        </a:rPr>
                        <a:t>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(26%)</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35-44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(13%)</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45-54 </a:t>
                      </a:r>
                      <a:endParaRPr lang="en-US" sz="1300" b="1" i="0" u="none" strike="noStrike" dirty="0" smtClean="0">
                        <a:solidFill>
                          <a:schemeClr val="tx1"/>
                        </a:solidFill>
                        <a:effectLst/>
                        <a:latin typeface="Arial" pitchFamily="34" charset="0"/>
                        <a:cs typeface="Arial" pitchFamily="34" charset="0"/>
                      </a:endParaRP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(17%)</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55-64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(22%)</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65+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(23%)</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b="0" i="0" u="none" strike="noStrike" dirty="0" smtClean="0">
                          <a:solidFill>
                            <a:srgbClr val="000000"/>
                          </a:solidFill>
                          <a:effectLst/>
                          <a:latin typeface="Arial" pitchFamily="34" charset="0"/>
                          <a:cs typeface="Arial" pitchFamily="34" charset="0"/>
                        </a:rPr>
                        <a:t>High Cost</a:t>
                      </a:r>
                      <a:endParaRPr lang="en-US" sz="15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Arial" pitchFamily="34" charset="0"/>
                          <a:ea typeface="+mn-ea"/>
                          <a:cs typeface="Arial" pitchFamily="34" charset="0"/>
                        </a:rPr>
                        <a:t>Generally not that interested</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685800">
                <a:tc>
                  <a:txBody>
                    <a:bodyPr/>
                    <a:lstStyle/>
                    <a:p>
                      <a:pPr algn="ctr"/>
                      <a:r>
                        <a:rPr lang="en-US" sz="1500" b="0" i="0" u="none" strike="noStrike" kern="1200" baseline="0" dirty="0" smtClean="0">
                          <a:solidFill>
                            <a:schemeClr val="dk1"/>
                          </a:solidFill>
                          <a:latin typeface="Arial" pitchFamily="34" charset="0"/>
                          <a:ea typeface="+mn-ea"/>
                          <a:cs typeface="Arial" pitchFamily="34" charset="0"/>
                        </a:rPr>
                        <a:t>Do not think the information will do much to improve my health</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685832">
                <a:tc>
                  <a:txBody>
                    <a:bodyPr/>
                    <a:lstStyle/>
                    <a:p>
                      <a:pPr algn="ctr"/>
                      <a:r>
                        <a:rPr lang="en-US" sz="1500" b="0" i="0" u="none" strike="noStrike" kern="1200" baseline="0" dirty="0" smtClean="0">
                          <a:solidFill>
                            <a:schemeClr val="dk1"/>
                          </a:solidFill>
                          <a:latin typeface="Arial" pitchFamily="34" charset="0"/>
                          <a:ea typeface="+mn-ea"/>
                          <a:cs typeface="Arial" pitchFamily="34" charset="0"/>
                        </a:rPr>
                        <a:t>Concerned about the privacy of </a:t>
                      </a:r>
                    </a:p>
                    <a:p>
                      <a:pPr algn="ctr"/>
                      <a:r>
                        <a:rPr lang="en-US" sz="1500" b="0" i="0" u="none" strike="noStrike" kern="1200" baseline="0" dirty="0" smtClean="0">
                          <a:solidFill>
                            <a:schemeClr val="dk1"/>
                          </a:solidFill>
                          <a:latin typeface="Arial" pitchFamily="34" charset="0"/>
                          <a:ea typeface="+mn-ea"/>
                          <a:cs typeface="Arial" pitchFamily="34" charset="0"/>
                        </a:rPr>
                        <a:t>my personal data</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8%</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algn="ctr"/>
                      <a:r>
                        <a:rPr lang="en-US" sz="1500" b="0" i="0" u="none" strike="noStrike" kern="1200" baseline="0" dirty="0" smtClean="0">
                          <a:solidFill>
                            <a:schemeClr val="dk1"/>
                          </a:solidFill>
                          <a:latin typeface="Arial" pitchFamily="34" charset="0"/>
                          <a:ea typeface="+mn-ea"/>
                          <a:cs typeface="Arial" pitchFamily="34" charset="0"/>
                        </a:rPr>
                        <a:t>Difficult to use</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2000" b="0" i="0" u="none" strike="noStrike" dirty="0" smtClean="0">
                          <a:solidFill>
                            <a:srgbClr val="000000"/>
                          </a:solidFill>
                          <a:effectLst/>
                          <a:latin typeface="Arial" pitchFamily="34" charset="0"/>
                          <a:cs typeface="Arial" pitchFamily="34" charset="0"/>
                        </a:rPr>
                        <a:t>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6" name="Oval 5"/>
          <p:cNvSpPr/>
          <p:nvPr/>
        </p:nvSpPr>
        <p:spPr bwMode="auto">
          <a:xfrm>
            <a:off x="4276169" y="2916397"/>
            <a:ext cx="1667432" cy="418467"/>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Oval 6"/>
          <p:cNvSpPr/>
          <p:nvPr/>
        </p:nvSpPr>
        <p:spPr bwMode="auto">
          <a:xfrm>
            <a:off x="7909296" y="3400491"/>
            <a:ext cx="797858" cy="351517"/>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05536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4"/>
          <p:cNvGraphicFramePr>
            <a:graphicFrameLocks/>
          </p:cNvGraphicFramePr>
          <p:nvPr>
            <p:extLst>
              <p:ext uri="{D42A27DB-BD31-4B8C-83A1-F6EECF244321}">
                <p14:modId xmlns:p14="http://schemas.microsoft.com/office/powerpoint/2010/main" xmlns="" val="3981541850"/>
              </p:ext>
            </p:extLst>
          </p:nvPr>
        </p:nvGraphicFramePr>
        <p:xfrm>
          <a:off x="-101600" y="200741"/>
          <a:ext cx="9245600" cy="66754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txBox="1">
            <a:spLocks/>
          </p:cNvSpPr>
          <p:nvPr/>
        </p:nvSpPr>
        <p:spPr>
          <a:xfrm>
            <a:off x="-22242" y="5880204"/>
            <a:ext cx="1209675"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Likely</a:t>
            </a:r>
            <a:endParaRPr lang="en-US" sz="1200" kern="0" dirty="0">
              <a:solidFill>
                <a:prstClr val="white"/>
              </a:solidFill>
              <a:latin typeface="Arial" pitchFamily="34" charset="0"/>
              <a:cs typeface="Arial" pitchFamily="34" charset="0"/>
            </a:endParaRPr>
          </a:p>
        </p:txBody>
      </p:sp>
      <p:sp>
        <p:nvSpPr>
          <p:cNvPr id="4" name="Text Placeholder 2"/>
          <p:cNvSpPr txBox="1">
            <a:spLocks/>
          </p:cNvSpPr>
          <p:nvPr/>
        </p:nvSpPr>
        <p:spPr>
          <a:xfrm>
            <a:off x="615933" y="5880204"/>
            <a:ext cx="1363979"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Unlikely</a:t>
            </a:r>
            <a:endParaRPr lang="en-US" sz="1200" kern="0" dirty="0">
              <a:solidFill>
                <a:prstClr val="white"/>
              </a:solidFill>
              <a:latin typeface="Arial" pitchFamily="34" charset="0"/>
              <a:cs typeface="Arial" pitchFamily="34" charset="0"/>
            </a:endParaRPr>
          </a:p>
        </p:txBody>
      </p:sp>
      <p:sp>
        <p:nvSpPr>
          <p:cNvPr id="9" name="TextBox 8"/>
          <p:cNvSpPr txBox="1"/>
          <p:nvPr/>
        </p:nvSpPr>
        <p:spPr>
          <a:xfrm>
            <a:off x="5757734" y="2597001"/>
            <a:ext cx="1229711" cy="338554"/>
          </a:xfrm>
          <a:prstGeom prst="rect">
            <a:avLst/>
          </a:prstGeom>
          <a:noFill/>
        </p:spPr>
        <p:txBody>
          <a:bodyPr wrap="square" rtlCol="0">
            <a:spAutoFit/>
          </a:bodyPr>
          <a:lstStyle/>
          <a:p>
            <a:pPr algn="ctr" eaLnBrk="0" hangingPunct="0">
              <a:defRPr/>
            </a:pPr>
            <a:r>
              <a:rPr lang="en-US" sz="1600" kern="0" dirty="0" smtClean="0">
                <a:solidFill>
                  <a:srgbClr val="59585D"/>
                </a:solidFill>
                <a:latin typeface="Arial" pitchFamily="34" charset="0"/>
                <a:cs typeface="Arial" panose="020B0604020202020204" pitchFamily="34" charset="0"/>
              </a:rPr>
              <a:t>-13</a:t>
            </a:r>
            <a:endParaRPr lang="en-US" sz="1600" kern="0" dirty="0">
              <a:solidFill>
                <a:srgbClr val="59585D"/>
              </a:solidFill>
              <a:latin typeface="Arial" pitchFamily="34" charset="0"/>
              <a:cs typeface="Arial" panose="020B0604020202020204" pitchFamily="34" charset="0"/>
            </a:endParaRPr>
          </a:p>
        </p:txBody>
      </p:sp>
      <p:sp>
        <p:nvSpPr>
          <p:cNvPr id="10" name="TextBox 9"/>
          <p:cNvSpPr txBox="1"/>
          <p:nvPr/>
        </p:nvSpPr>
        <p:spPr>
          <a:xfrm>
            <a:off x="3992898" y="2597001"/>
            <a:ext cx="1229711" cy="338554"/>
          </a:xfrm>
          <a:prstGeom prst="rect">
            <a:avLst/>
          </a:prstGeom>
          <a:noFill/>
        </p:spPr>
        <p:txBody>
          <a:bodyPr wrap="square" rtlCol="0">
            <a:spAutoFit/>
          </a:bodyPr>
          <a:lstStyle/>
          <a:p>
            <a:pPr algn="ctr" eaLnBrk="0" hangingPunct="0">
              <a:defRPr/>
            </a:pPr>
            <a:r>
              <a:rPr lang="en-US" sz="1600" kern="0" dirty="0" smtClean="0">
                <a:solidFill>
                  <a:srgbClr val="59585D"/>
                </a:solidFill>
                <a:latin typeface="Arial" pitchFamily="34" charset="0"/>
                <a:cs typeface="Arial" panose="020B0604020202020204" pitchFamily="34" charset="0"/>
              </a:rPr>
              <a:t>-11</a:t>
            </a:r>
            <a:endParaRPr lang="en-US" sz="1600" kern="0" dirty="0">
              <a:solidFill>
                <a:srgbClr val="59585D"/>
              </a:solidFill>
              <a:latin typeface="Arial" pitchFamily="34" charset="0"/>
              <a:cs typeface="Arial" panose="020B0604020202020204" pitchFamily="34" charset="0"/>
            </a:endParaRPr>
          </a:p>
        </p:txBody>
      </p:sp>
      <p:sp>
        <p:nvSpPr>
          <p:cNvPr id="14" name="TextBox 13"/>
          <p:cNvSpPr txBox="1"/>
          <p:nvPr/>
        </p:nvSpPr>
        <p:spPr>
          <a:xfrm>
            <a:off x="2177314" y="2597001"/>
            <a:ext cx="1229711" cy="338554"/>
          </a:xfrm>
          <a:prstGeom prst="rect">
            <a:avLst/>
          </a:prstGeom>
          <a:noFill/>
        </p:spPr>
        <p:txBody>
          <a:bodyPr wrap="square" rtlCol="0">
            <a:spAutoFit/>
          </a:bodyPr>
          <a:lstStyle/>
          <a:p>
            <a:pPr algn="ctr" eaLnBrk="0" hangingPunct="0">
              <a:defRPr/>
            </a:pPr>
            <a:r>
              <a:rPr lang="en-US" sz="1600" kern="0" dirty="0">
                <a:solidFill>
                  <a:srgbClr val="006600"/>
                </a:solidFill>
                <a:latin typeface="Arial" pitchFamily="34" charset="0"/>
                <a:cs typeface="Arial" panose="020B0604020202020204" pitchFamily="34" charset="0"/>
              </a:rPr>
              <a:t>+21</a:t>
            </a:r>
          </a:p>
        </p:txBody>
      </p:sp>
      <p:sp>
        <p:nvSpPr>
          <p:cNvPr id="15" name="TextBox 14"/>
          <p:cNvSpPr txBox="1"/>
          <p:nvPr/>
        </p:nvSpPr>
        <p:spPr>
          <a:xfrm>
            <a:off x="382491" y="2597001"/>
            <a:ext cx="1229711" cy="338554"/>
          </a:xfrm>
          <a:prstGeom prst="rect">
            <a:avLst/>
          </a:prstGeom>
          <a:noFill/>
        </p:spPr>
        <p:txBody>
          <a:bodyPr wrap="square" rtlCol="0">
            <a:spAutoFit/>
          </a:bodyPr>
          <a:lstStyle/>
          <a:p>
            <a:pPr algn="ctr" eaLnBrk="0" hangingPunct="0">
              <a:defRPr/>
            </a:pPr>
            <a:r>
              <a:rPr lang="en-US" sz="1600" kern="0" dirty="0" smtClean="0">
                <a:solidFill>
                  <a:srgbClr val="006600"/>
                </a:solidFill>
                <a:latin typeface="Arial" pitchFamily="34" charset="0"/>
                <a:cs typeface="Arial" panose="020B0604020202020204" pitchFamily="34" charset="0"/>
              </a:rPr>
              <a:t>+71</a:t>
            </a:r>
            <a:endParaRPr lang="en-US" sz="1600" kern="0" dirty="0">
              <a:solidFill>
                <a:srgbClr val="006600"/>
              </a:solidFill>
              <a:latin typeface="Arial" pitchFamily="34" charset="0"/>
              <a:cs typeface="Arial" panose="020B0604020202020204" pitchFamily="34" charset="0"/>
            </a:endParaRPr>
          </a:p>
        </p:txBody>
      </p:sp>
      <p:sp>
        <p:nvSpPr>
          <p:cNvPr id="17" name="Text Placeholder 2"/>
          <p:cNvSpPr txBox="1">
            <a:spLocks/>
          </p:cNvSpPr>
          <p:nvPr/>
        </p:nvSpPr>
        <p:spPr>
          <a:xfrm>
            <a:off x="4518103" y="5141162"/>
            <a:ext cx="80917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34%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19" name="Text Placeholder 2"/>
          <p:cNvSpPr txBox="1">
            <a:spLocks/>
          </p:cNvSpPr>
          <p:nvPr/>
        </p:nvSpPr>
        <p:spPr>
          <a:xfrm>
            <a:off x="219080" y="4199864"/>
            <a:ext cx="72703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54%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20" name="Text Placeholder 2"/>
          <p:cNvSpPr txBox="1">
            <a:spLocks/>
          </p:cNvSpPr>
          <p:nvPr/>
        </p:nvSpPr>
        <p:spPr>
          <a:xfrm>
            <a:off x="8084257" y="5159092"/>
            <a:ext cx="779818"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33%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27" name="TextBox 26"/>
          <p:cNvSpPr txBox="1"/>
          <p:nvPr/>
        </p:nvSpPr>
        <p:spPr>
          <a:xfrm>
            <a:off x="438902" y="1077483"/>
            <a:ext cx="8267700" cy="738664"/>
          </a:xfrm>
          <a:prstGeom prst="rect">
            <a:avLst/>
          </a:prstGeom>
          <a:noFill/>
        </p:spPr>
        <p:txBody>
          <a:bodyPr wrap="square" rtlCol="0">
            <a:spAutoFit/>
          </a:bodyPr>
          <a:lstStyle/>
          <a:p>
            <a:pPr algn="ctr"/>
            <a:r>
              <a:rPr lang="en-US" sz="1400" i="1" dirty="0" smtClean="0">
                <a:latin typeface="Times New Roman" panose="02020603050405020304" pitchFamily="18" charset="0"/>
                <a:cs typeface="Times New Roman" panose="02020603050405020304" pitchFamily="18" charset="0"/>
              </a:rPr>
              <a:t>How </a:t>
            </a:r>
            <a:r>
              <a:rPr lang="en-US" sz="1400" i="1" dirty="0">
                <a:latin typeface="Times New Roman" panose="02020603050405020304" pitchFamily="18" charset="0"/>
                <a:cs typeface="Times New Roman" panose="02020603050405020304" pitchFamily="18" charset="0"/>
              </a:rPr>
              <a:t>likely would you be to share health information collected by a wearable device, such as data about your exercise, diet or medical </a:t>
            </a:r>
            <a:r>
              <a:rPr lang="en-US" sz="1400" i="1" dirty="0" smtClean="0">
                <a:latin typeface="Times New Roman" panose="02020603050405020304" pitchFamily="18" charset="0"/>
                <a:cs typeface="Times New Roman" panose="02020603050405020304" pitchFamily="18" charset="0"/>
              </a:rPr>
              <a:t>conditions…</a:t>
            </a:r>
          </a:p>
          <a:p>
            <a:pPr algn="ctr"/>
            <a:r>
              <a:rPr lang="en-US" sz="1400" i="1" dirty="0">
                <a:latin typeface="Times New Roman" panose="02020603050405020304" pitchFamily="18" charset="0"/>
                <a:cs typeface="Times New Roman" panose="02020603050405020304" pitchFamily="18" charset="0"/>
              </a:rPr>
              <a:t>(ASKED OF RESPONDENTS WHO OWN OR WOULD PURCHASE A WEARABLE, N=852)</a:t>
            </a:r>
          </a:p>
        </p:txBody>
      </p:sp>
      <p:cxnSp>
        <p:nvCxnSpPr>
          <p:cNvPr id="28" name="Straight Connector 27"/>
          <p:cNvCxnSpPr/>
          <p:nvPr/>
        </p:nvCxnSpPr>
        <p:spPr>
          <a:xfrm>
            <a:off x="358217" y="940861"/>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29" name="Text Placeholder 1"/>
          <p:cNvSpPr txBox="1">
            <a:spLocks/>
          </p:cNvSpPr>
          <p:nvPr/>
        </p:nvSpPr>
        <p:spPr bwMode="auto">
          <a:xfrm>
            <a:off x="0" y="21318"/>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85% of owners/would be owners are willing to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share their wearable data with their doctor.</a:t>
            </a:r>
            <a:r>
              <a:rPr lang="en-US" sz="3000" b="0" dirty="0" smtClean="0">
                <a:solidFill>
                  <a:prstClr val="black"/>
                </a:solidFill>
                <a:latin typeface="Times New Roman" pitchFamily="18" charset="0"/>
                <a:cs typeface="Times New Roman" pitchFamily="18" charset="0"/>
              </a:rPr>
              <a:t> </a:t>
            </a:r>
          </a:p>
        </p:txBody>
      </p:sp>
      <p:sp>
        <p:nvSpPr>
          <p:cNvPr id="23" name="TextBox 9"/>
          <p:cNvSpPr txBox="1"/>
          <p:nvPr/>
        </p:nvSpPr>
        <p:spPr>
          <a:xfrm>
            <a:off x="-119001" y="1926344"/>
            <a:ext cx="2250624" cy="523208"/>
          </a:xfrm>
          <a:prstGeom prst="rect">
            <a:avLst/>
          </a:prstGeom>
          <a:noFill/>
        </p:spPr>
        <p:txBody>
          <a:bodyPr wrap="square" lIns="91429" tIns="45714" rIns="91429" bIns="45714" rtlCol="0"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r>
              <a:rPr lang="en-US" sz="1400" i="1" kern="0" dirty="0" smtClean="0">
                <a:solidFill>
                  <a:srgbClr val="000000"/>
                </a:solidFill>
                <a:latin typeface="Times New Roman" pitchFamily="18" charset="0"/>
                <a:cs typeface="Times New Roman" pitchFamily="18" charset="0"/>
              </a:rPr>
              <a:t>With your </a:t>
            </a:r>
          </a:p>
          <a:p>
            <a:pPr algn="ctr" eaLnBrk="0" hangingPunct="0"/>
            <a:r>
              <a:rPr lang="en-US" sz="1400" i="1" kern="0" dirty="0" smtClean="0">
                <a:solidFill>
                  <a:srgbClr val="000000"/>
                </a:solidFill>
                <a:latin typeface="Times New Roman" pitchFamily="18" charset="0"/>
                <a:cs typeface="Times New Roman" pitchFamily="18" charset="0"/>
              </a:rPr>
              <a:t>doctor</a:t>
            </a:r>
            <a:endParaRPr lang="en-US" sz="1400" i="1" kern="0" dirty="0">
              <a:solidFill>
                <a:srgbClr val="000000"/>
              </a:solidFill>
              <a:latin typeface="Times New Roman" pitchFamily="18" charset="0"/>
              <a:cs typeface="Times New Roman" pitchFamily="18" charset="0"/>
            </a:endParaRPr>
          </a:p>
        </p:txBody>
      </p:sp>
      <p:sp>
        <p:nvSpPr>
          <p:cNvPr id="24" name="TextBox 9"/>
          <p:cNvSpPr txBox="1"/>
          <p:nvPr/>
        </p:nvSpPr>
        <p:spPr>
          <a:xfrm>
            <a:off x="5256242" y="1926344"/>
            <a:ext cx="2250624" cy="523208"/>
          </a:xfrm>
          <a:prstGeom prst="rect">
            <a:avLst/>
          </a:prstGeom>
          <a:noFill/>
        </p:spPr>
        <p:txBody>
          <a:bodyPr wrap="square" lIns="91429" tIns="45714" rIns="91429" bIns="45714" rtlCol="0"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r>
              <a:rPr lang="en-US" sz="1400" i="1" kern="0" dirty="0" smtClean="0">
                <a:solidFill>
                  <a:srgbClr val="000000"/>
                </a:solidFill>
                <a:latin typeface="Times New Roman" pitchFamily="18" charset="0"/>
                <a:cs typeface="Times New Roman" pitchFamily="18" charset="0"/>
              </a:rPr>
              <a:t>With your</a:t>
            </a:r>
          </a:p>
          <a:p>
            <a:pPr algn="ctr" eaLnBrk="0" hangingPunct="0"/>
            <a:r>
              <a:rPr lang="en-US" sz="1400" i="1" kern="0" dirty="0" smtClean="0">
                <a:solidFill>
                  <a:srgbClr val="000000"/>
                </a:solidFill>
                <a:latin typeface="Times New Roman" pitchFamily="18" charset="0"/>
                <a:cs typeface="Times New Roman" pitchFamily="18" charset="0"/>
              </a:rPr>
              <a:t> employer</a:t>
            </a:r>
            <a:endParaRPr lang="en-US" sz="1400" i="1" kern="0" dirty="0">
              <a:solidFill>
                <a:srgbClr val="000000"/>
              </a:solidFill>
              <a:latin typeface="Times New Roman" pitchFamily="18" charset="0"/>
              <a:cs typeface="Times New Roman" pitchFamily="18" charset="0"/>
            </a:endParaRPr>
          </a:p>
        </p:txBody>
      </p:sp>
      <p:sp>
        <p:nvSpPr>
          <p:cNvPr id="25" name="TextBox 9"/>
          <p:cNvSpPr txBox="1"/>
          <p:nvPr/>
        </p:nvSpPr>
        <p:spPr>
          <a:xfrm>
            <a:off x="7018520" y="1926344"/>
            <a:ext cx="2250624" cy="523208"/>
          </a:xfrm>
          <a:prstGeom prst="rect">
            <a:avLst/>
          </a:prstGeom>
          <a:noFill/>
        </p:spPr>
        <p:txBody>
          <a:bodyPr wrap="square" lIns="91429" tIns="45714" rIns="91429" bIns="45714" rtlCol="0"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r>
              <a:rPr lang="en-US" sz="1400" i="1" kern="0" dirty="0" smtClean="0">
                <a:solidFill>
                  <a:srgbClr val="000000"/>
                </a:solidFill>
                <a:latin typeface="Times New Roman" pitchFamily="18" charset="0"/>
                <a:cs typeface="Times New Roman" pitchFamily="18" charset="0"/>
              </a:rPr>
              <a:t>With a marketer </a:t>
            </a:r>
          </a:p>
          <a:p>
            <a:pPr algn="ctr" eaLnBrk="0" hangingPunct="0"/>
            <a:r>
              <a:rPr lang="en-US" sz="1400" i="1" kern="0" dirty="0" smtClean="0">
                <a:solidFill>
                  <a:srgbClr val="000000"/>
                </a:solidFill>
                <a:latin typeface="Times New Roman" pitchFamily="18" charset="0"/>
                <a:cs typeface="Times New Roman" pitchFamily="18" charset="0"/>
              </a:rPr>
              <a:t>or retailer</a:t>
            </a:r>
            <a:endParaRPr lang="en-US" sz="1400" i="1" kern="0" dirty="0">
              <a:solidFill>
                <a:srgbClr val="000000"/>
              </a:solidFill>
              <a:latin typeface="Times New Roman" pitchFamily="18" charset="0"/>
              <a:cs typeface="Times New Roman" pitchFamily="18" charset="0"/>
            </a:endParaRPr>
          </a:p>
        </p:txBody>
      </p:sp>
      <p:sp>
        <p:nvSpPr>
          <p:cNvPr id="26" name="TextBox 9"/>
          <p:cNvSpPr txBox="1"/>
          <p:nvPr/>
        </p:nvSpPr>
        <p:spPr>
          <a:xfrm>
            <a:off x="3527265" y="1926344"/>
            <a:ext cx="2250624" cy="523208"/>
          </a:xfrm>
          <a:prstGeom prst="rect">
            <a:avLst/>
          </a:prstGeom>
          <a:noFill/>
        </p:spPr>
        <p:txBody>
          <a:bodyPr wrap="square" lIns="91429" tIns="45714" rIns="91429" bIns="45714" rtlCol="0"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r>
              <a:rPr lang="en-US" sz="1400" i="1" kern="0" dirty="0" smtClean="0">
                <a:solidFill>
                  <a:srgbClr val="000000"/>
                </a:solidFill>
                <a:latin typeface="Times New Roman" pitchFamily="18" charset="0"/>
                <a:cs typeface="Times New Roman" pitchFamily="18" charset="0"/>
              </a:rPr>
              <a:t>With your friends </a:t>
            </a:r>
          </a:p>
          <a:p>
            <a:pPr algn="ctr" eaLnBrk="0" hangingPunct="0"/>
            <a:r>
              <a:rPr lang="en-US" sz="1400" i="1" kern="0" dirty="0" smtClean="0">
                <a:solidFill>
                  <a:srgbClr val="000000"/>
                </a:solidFill>
                <a:latin typeface="Times New Roman" pitchFamily="18" charset="0"/>
                <a:cs typeface="Times New Roman" pitchFamily="18" charset="0"/>
              </a:rPr>
              <a:t>through social media</a:t>
            </a:r>
            <a:endParaRPr lang="en-US" sz="1400" i="1" kern="0" dirty="0">
              <a:solidFill>
                <a:srgbClr val="000000"/>
              </a:solidFill>
              <a:latin typeface="Times New Roman" pitchFamily="18" charset="0"/>
              <a:cs typeface="Times New Roman" pitchFamily="18" charset="0"/>
            </a:endParaRPr>
          </a:p>
        </p:txBody>
      </p:sp>
      <p:sp>
        <p:nvSpPr>
          <p:cNvPr id="30" name="TextBox 9"/>
          <p:cNvSpPr txBox="1"/>
          <p:nvPr/>
        </p:nvSpPr>
        <p:spPr>
          <a:xfrm>
            <a:off x="1657892" y="1926344"/>
            <a:ext cx="2250624" cy="523208"/>
          </a:xfrm>
          <a:prstGeom prst="rect">
            <a:avLst/>
          </a:prstGeom>
          <a:noFill/>
        </p:spPr>
        <p:txBody>
          <a:bodyPr wrap="square" lIns="91429" tIns="45714" rIns="91429" bIns="45714" rtlCol="0"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r>
              <a:rPr lang="en-US" sz="1400" i="1" kern="0" dirty="0" smtClean="0">
                <a:solidFill>
                  <a:srgbClr val="000000"/>
                </a:solidFill>
                <a:latin typeface="Times New Roman" pitchFamily="18" charset="0"/>
                <a:cs typeface="Times New Roman" pitchFamily="18" charset="0"/>
              </a:rPr>
              <a:t>With your health </a:t>
            </a:r>
          </a:p>
          <a:p>
            <a:pPr algn="ctr" eaLnBrk="0" hangingPunct="0"/>
            <a:r>
              <a:rPr lang="en-US" sz="1400" i="1" kern="0" dirty="0" smtClean="0">
                <a:solidFill>
                  <a:srgbClr val="000000"/>
                </a:solidFill>
                <a:latin typeface="Times New Roman" pitchFamily="18" charset="0"/>
                <a:cs typeface="Times New Roman" pitchFamily="18" charset="0"/>
              </a:rPr>
              <a:t>insurance company</a:t>
            </a:r>
            <a:endParaRPr lang="en-US" sz="1400" i="1" kern="0" dirty="0">
              <a:solidFill>
                <a:srgbClr val="000000"/>
              </a:solidFill>
              <a:latin typeface="Times New Roman" pitchFamily="18" charset="0"/>
              <a:cs typeface="Times New Roman" pitchFamily="18" charset="0"/>
            </a:endParaRPr>
          </a:p>
        </p:txBody>
      </p:sp>
      <p:sp>
        <p:nvSpPr>
          <p:cNvPr id="31" name="TextBox 30"/>
          <p:cNvSpPr txBox="1"/>
          <p:nvPr/>
        </p:nvSpPr>
        <p:spPr>
          <a:xfrm>
            <a:off x="7528977" y="2597001"/>
            <a:ext cx="1229711" cy="338554"/>
          </a:xfrm>
          <a:prstGeom prst="rect">
            <a:avLst/>
          </a:prstGeom>
          <a:noFill/>
        </p:spPr>
        <p:txBody>
          <a:bodyPr wrap="square" rtlCol="0">
            <a:spAutoFit/>
          </a:bodyPr>
          <a:lstStyle/>
          <a:p>
            <a:pPr algn="ctr" eaLnBrk="0" hangingPunct="0">
              <a:defRPr/>
            </a:pPr>
            <a:r>
              <a:rPr lang="en-US" sz="1600" kern="0" dirty="0">
                <a:solidFill>
                  <a:srgbClr val="59585D"/>
                </a:solidFill>
                <a:latin typeface="Arial" pitchFamily="34" charset="0"/>
                <a:cs typeface="Arial" panose="020B0604020202020204" pitchFamily="34" charset="0"/>
              </a:rPr>
              <a:t>-</a:t>
            </a:r>
            <a:r>
              <a:rPr lang="en-US" sz="1600" kern="0" dirty="0" smtClean="0">
                <a:solidFill>
                  <a:srgbClr val="59585D"/>
                </a:solidFill>
                <a:latin typeface="Arial" pitchFamily="34" charset="0"/>
                <a:cs typeface="Arial" panose="020B0604020202020204" pitchFamily="34" charset="0"/>
              </a:rPr>
              <a:t>15</a:t>
            </a:r>
            <a:endParaRPr lang="en-US" sz="1600" kern="0" dirty="0">
              <a:solidFill>
                <a:srgbClr val="59585D"/>
              </a:solidFill>
              <a:latin typeface="Arial" pitchFamily="34" charset="0"/>
              <a:cs typeface="Arial" panose="020B0604020202020204" pitchFamily="34" charset="0"/>
            </a:endParaRPr>
          </a:p>
        </p:txBody>
      </p:sp>
      <p:sp>
        <p:nvSpPr>
          <p:cNvPr id="32" name="Text Placeholder 2"/>
          <p:cNvSpPr txBox="1">
            <a:spLocks/>
          </p:cNvSpPr>
          <p:nvPr/>
        </p:nvSpPr>
        <p:spPr>
          <a:xfrm>
            <a:off x="2407473" y="5880204"/>
            <a:ext cx="1363979"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Unlikely</a:t>
            </a:r>
            <a:endParaRPr lang="en-US" sz="1200" kern="0" dirty="0">
              <a:solidFill>
                <a:prstClr val="white"/>
              </a:solidFill>
              <a:latin typeface="Arial" pitchFamily="34" charset="0"/>
              <a:cs typeface="Arial" pitchFamily="34" charset="0"/>
            </a:endParaRPr>
          </a:p>
        </p:txBody>
      </p:sp>
      <p:sp>
        <p:nvSpPr>
          <p:cNvPr id="33" name="Text Placeholder 2"/>
          <p:cNvSpPr txBox="1">
            <a:spLocks/>
          </p:cNvSpPr>
          <p:nvPr/>
        </p:nvSpPr>
        <p:spPr>
          <a:xfrm>
            <a:off x="4240699" y="5880204"/>
            <a:ext cx="1363979"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Unlikely</a:t>
            </a:r>
            <a:endParaRPr lang="en-US" sz="1200" kern="0" dirty="0">
              <a:solidFill>
                <a:prstClr val="white"/>
              </a:solidFill>
              <a:latin typeface="Arial" pitchFamily="34" charset="0"/>
              <a:cs typeface="Arial" pitchFamily="34" charset="0"/>
            </a:endParaRPr>
          </a:p>
        </p:txBody>
      </p:sp>
      <p:sp>
        <p:nvSpPr>
          <p:cNvPr id="34" name="Text Placeholder 2"/>
          <p:cNvSpPr txBox="1">
            <a:spLocks/>
          </p:cNvSpPr>
          <p:nvPr/>
        </p:nvSpPr>
        <p:spPr>
          <a:xfrm>
            <a:off x="6037842" y="5880204"/>
            <a:ext cx="1363979"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Unlikely</a:t>
            </a:r>
            <a:endParaRPr lang="en-US" sz="1200" kern="0" dirty="0">
              <a:solidFill>
                <a:prstClr val="white"/>
              </a:solidFill>
              <a:latin typeface="Arial" pitchFamily="34" charset="0"/>
              <a:cs typeface="Arial" pitchFamily="34" charset="0"/>
            </a:endParaRPr>
          </a:p>
        </p:txBody>
      </p:sp>
      <p:sp>
        <p:nvSpPr>
          <p:cNvPr id="35" name="Text Placeholder 2"/>
          <p:cNvSpPr txBox="1">
            <a:spLocks/>
          </p:cNvSpPr>
          <p:nvPr/>
        </p:nvSpPr>
        <p:spPr>
          <a:xfrm>
            <a:off x="7829382" y="5880204"/>
            <a:ext cx="1363979"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Unlikely</a:t>
            </a:r>
            <a:endParaRPr lang="en-US" sz="1200" kern="0" dirty="0">
              <a:solidFill>
                <a:prstClr val="white"/>
              </a:solidFill>
              <a:latin typeface="Arial" pitchFamily="34" charset="0"/>
              <a:cs typeface="Arial" pitchFamily="34" charset="0"/>
            </a:endParaRPr>
          </a:p>
        </p:txBody>
      </p:sp>
      <p:sp>
        <p:nvSpPr>
          <p:cNvPr id="36" name="Text Placeholder 2"/>
          <p:cNvSpPr txBox="1">
            <a:spLocks/>
          </p:cNvSpPr>
          <p:nvPr/>
        </p:nvSpPr>
        <p:spPr>
          <a:xfrm>
            <a:off x="1758650" y="5880204"/>
            <a:ext cx="1209675"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Likely</a:t>
            </a:r>
            <a:endParaRPr lang="en-US" sz="1200" kern="0" dirty="0">
              <a:solidFill>
                <a:prstClr val="white"/>
              </a:solidFill>
              <a:latin typeface="Arial" pitchFamily="34" charset="0"/>
              <a:cs typeface="Arial" pitchFamily="34" charset="0"/>
            </a:endParaRPr>
          </a:p>
        </p:txBody>
      </p:sp>
      <p:sp>
        <p:nvSpPr>
          <p:cNvPr id="37" name="Text Placeholder 2"/>
          <p:cNvSpPr txBox="1">
            <a:spLocks/>
          </p:cNvSpPr>
          <p:nvPr/>
        </p:nvSpPr>
        <p:spPr>
          <a:xfrm>
            <a:off x="3576299" y="5880204"/>
            <a:ext cx="1209675"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Likely</a:t>
            </a:r>
            <a:endParaRPr lang="en-US" sz="1200" kern="0" dirty="0">
              <a:solidFill>
                <a:prstClr val="white"/>
              </a:solidFill>
              <a:latin typeface="Arial" pitchFamily="34" charset="0"/>
              <a:cs typeface="Arial" pitchFamily="34" charset="0"/>
            </a:endParaRPr>
          </a:p>
        </p:txBody>
      </p:sp>
      <p:sp>
        <p:nvSpPr>
          <p:cNvPr id="38" name="Text Placeholder 2"/>
          <p:cNvSpPr txBox="1">
            <a:spLocks/>
          </p:cNvSpPr>
          <p:nvPr/>
        </p:nvSpPr>
        <p:spPr>
          <a:xfrm>
            <a:off x="5393948" y="5880204"/>
            <a:ext cx="1209675"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Likely</a:t>
            </a:r>
            <a:endParaRPr lang="en-US" sz="1200" kern="0" dirty="0">
              <a:solidFill>
                <a:prstClr val="white"/>
              </a:solidFill>
              <a:latin typeface="Arial" pitchFamily="34" charset="0"/>
              <a:cs typeface="Arial" pitchFamily="34" charset="0"/>
            </a:endParaRPr>
          </a:p>
        </p:txBody>
      </p:sp>
      <p:sp>
        <p:nvSpPr>
          <p:cNvPr id="39" name="Text Placeholder 2"/>
          <p:cNvSpPr txBox="1">
            <a:spLocks/>
          </p:cNvSpPr>
          <p:nvPr/>
        </p:nvSpPr>
        <p:spPr>
          <a:xfrm>
            <a:off x="7171146" y="5880204"/>
            <a:ext cx="1209675" cy="276999"/>
          </a:xfrm>
          <a:prstGeom prst="rect">
            <a:avLst/>
          </a:prstGeom>
        </p:spPr>
        <p:txBody>
          <a:bodyPr wrap="square">
            <a:spAutoFit/>
          </a:bodyPr>
          <a:lstStyle/>
          <a:p>
            <a:pPr algn="ctr" eaLnBrk="0" hangingPunct="0">
              <a:defRPr/>
            </a:pPr>
            <a:r>
              <a:rPr lang="en-US" sz="1200" kern="0" dirty="0" smtClean="0">
                <a:solidFill>
                  <a:prstClr val="white"/>
                </a:solidFill>
                <a:latin typeface="Arial" pitchFamily="34" charset="0"/>
                <a:cs typeface="Arial" pitchFamily="34" charset="0"/>
              </a:rPr>
              <a:t>Likely</a:t>
            </a:r>
            <a:endParaRPr lang="en-US" sz="1200" kern="0" dirty="0">
              <a:solidFill>
                <a:prstClr val="white"/>
              </a:solidFill>
              <a:latin typeface="Arial" pitchFamily="34" charset="0"/>
              <a:cs typeface="Arial" pitchFamily="34" charset="0"/>
            </a:endParaRPr>
          </a:p>
        </p:txBody>
      </p:sp>
      <p:sp>
        <p:nvSpPr>
          <p:cNvPr id="40" name="Text Placeholder 2"/>
          <p:cNvSpPr txBox="1">
            <a:spLocks/>
          </p:cNvSpPr>
          <p:nvPr/>
        </p:nvSpPr>
        <p:spPr>
          <a:xfrm>
            <a:off x="6297089" y="5141162"/>
            <a:ext cx="80917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34%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41" name="Text Placeholder 2"/>
          <p:cNvSpPr txBox="1">
            <a:spLocks/>
          </p:cNvSpPr>
          <p:nvPr/>
        </p:nvSpPr>
        <p:spPr>
          <a:xfrm>
            <a:off x="2684877" y="5428041"/>
            <a:ext cx="80917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18%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42" name="Text Placeholder 2"/>
          <p:cNvSpPr txBox="1">
            <a:spLocks/>
          </p:cNvSpPr>
          <p:nvPr/>
        </p:nvSpPr>
        <p:spPr>
          <a:xfrm>
            <a:off x="7352737" y="5445971"/>
            <a:ext cx="823076"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17%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43" name="Text Placeholder 2"/>
          <p:cNvSpPr txBox="1">
            <a:spLocks/>
          </p:cNvSpPr>
          <p:nvPr/>
        </p:nvSpPr>
        <p:spPr>
          <a:xfrm>
            <a:off x="1985574" y="5320462"/>
            <a:ext cx="72703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24%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44" name="Text Placeholder 2"/>
          <p:cNvSpPr txBox="1">
            <a:spLocks/>
          </p:cNvSpPr>
          <p:nvPr/>
        </p:nvSpPr>
        <p:spPr>
          <a:xfrm>
            <a:off x="3766466" y="5428041"/>
            <a:ext cx="80917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18%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
        <p:nvSpPr>
          <p:cNvPr id="45" name="Text Placeholder 2"/>
          <p:cNvSpPr txBox="1">
            <a:spLocks/>
          </p:cNvSpPr>
          <p:nvPr/>
        </p:nvSpPr>
        <p:spPr>
          <a:xfrm>
            <a:off x="5545145" y="5445971"/>
            <a:ext cx="809170" cy="461665"/>
          </a:xfrm>
          <a:prstGeom prst="rect">
            <a:avLst/>
          </a:prstGeom>
        </p:spPr>
        <p:txBody>
          <a:bodyPr wrap="square">
            <a:spAutoFit/>
          </a:bodyPr>
          <a:lstStyle/>
          <a:p>
            <a:pPr algn="ctr">
              <a:defRPr/>
            </a:pPr>
            <a:r>
              <a:rPr lang="en-US" sz="1200" i="1" kern="0" dirty="0" smtClean="0">
                <a:solidFill>
                  <a:srgbClr val="FFFFFF"/>
                </a:solidFill>
                <a:latin typeface="Arial" pitchFamily="34" charset="0"/>
                <a:cs typeface="Arial" pitchFamily="34" charset="0"/>
              </a:rPr>
              <a:t>17% </a:t>
            </a:r>
          </a:p>
          <a:p>
            <a:pPr algn="ctr">
              <a:defRPr/>
            </a:pPr>
            <a:r>
              <a:rPr lang="en-US" sz="1200" i="1" kern="0" dirty="0" smtClean="0">
                <a:solidFill>
                  <a:srgbClr val="FFFFFF"/>
                </a:solidFill>
                <a:latin typeface="Arial" pitchFamily="34" charset="0"/>
                <a:cs typeface="Arial" pitchFamily="34" charset="0"/>
              </a:rPr>
              <a:t>Very</a:t>
            </a:r>
            <a:endParaRPr lang="en-US" sz="1200" i="1"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320234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4"/>
          <p:cNvGraphicFramePr>
            <a:graphicFrameLocks/>
          </p:cNvGraphicFramePr>
          <p:nvPr>
            <p:extLst>
              <p:ext uri="{D42A27DB-BD31-4B8C-83A1-F6EECF244321}">
                <p14:modId xmlns:p14="http://schemas.microsoft.com/office/powerpoint/2010/main" xmlns="" val="2163884571"/>
              </p:ext>
            </p:extLst>
          </p:nvPr>
        </p:nvGraphicFramePr>
        <p:xfrm>
          <a:off x="-50800" y="150342"/>
          <a:ext cx="9245600" cy="65019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txBox="1">
            <a:spLocks/>
          </p:cNvSpPr>
          <p:nvPr/>
        </p:nvSpPr>
        <p:spPr bwMode="auto">
          <a:xfrm>
            <a:off x="0" y="43714"/>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Medication reminders and real time updates to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doctors increase the likelihood of usage by chronic disease/at-risk consumers. </a:t>
            </a:r>
          </a:p>
        </p:txBody>
      </p:sp>
      <p:cxnSp>
        <p:nvCxnSpPr>
          <p:cNvPr id="13" name="Straight Connector 12"/>
          <p:cNvCxnSpPr/>
          <p:nvPr/>
        </p:nvCxnSpPr>
        <p:spPr>
          <a:xfrm>
            <a:off x="428025" y="1426429"/>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4580735" y="3376783"/>
            <a:ext cx="0" cy="2928780"/>
          </a:xfrm>
          <a:prstGeom prst="line">
            <a:avLst/>
          </a:prstGeom>
          <a:noFill/>
          <a:ln w="38100" cap="flat" cmpd="sng" algn="ctr">
            <a:solidFill>
              <a:sysClr val="windowText" lastClr="000000"/>
            </a:solidFill>
            <a:prstDash val="solid"/>
          </a:ln>
          <a:effectLst/>
        </p:spPr>
      </p:cxnSp>
      <p:sp>
        <p:nvSpPr>
          <p:cNvPr id="19" name="TextBox 18"/>
          <p:cNvSpPr txBox="1"/>
          <p:nvPr/>
        </p:nvSpPr>
        <p:spPr>
          <a:xfrm>
            <a:off x="6268829" y="2922996"/>
            <a:ext cx="1229711" cy="338554"/>
          </a:xfrm>
          <a:prstGeom prst="rect">
            <a:avLst/>
          </a:prstGeom>
          <a:noFill/>
        </p:spPr>
        <p:txBody>
          <a:bodyPr wrap="square" rtlCol="0">
            <a:spAutoFit/>
          </a:bodyPr>
          <a:lstStyle/>
          <a:p>
            <a:pPr algn="ctr">
              <a:defRPr/>
            </a:pPr>
            <a:r>
              <a:rPr lang="en-US" sz="1600" kern="0" dirty="0" smtClean="0">
                <a:solidFill>
                  <a:srgbClr val="006600"/>
                </a:solidFill>
                <a:latin typeface="Arial" pitchFamily="34" charset="0"/>
                <a:cs typeface="Arial" pitchFamily="34" charset="0"/>
              </a:rPr>
              <a:t>+54</a:t>
            </a:r>
            <a:endParaRPr lang="en-US" sz="1600" kern="0" dirty="0">
              <a:solidFill>
                <a:srgbClr val="006600"/>
              </a:solidFill>
              <a:latin typeface="Arial" pitchFamily="34" charset="0"/>
              <a:cs typeface="Arial" pitchFamily="34" charset="0"/>
            </a:endParaRPr>
          </a:p>
        </p:txBody>
      </p:sp>
      <p:sp>
        <p:nvSpPr>
          <p:cNvPr id="20" name="TextBox 19"/>
          <p:cNvSpPr txBox="1"/>
          <p:nvPr/>
        </p:nvSpPr>
        <p:spPr>
          <a:xfrm>
            <a:off x="1663987" y="2922996"/>
            <a:ext cx="1229711" cy="338554"/>
          </a:xfrm>
          <a:prstGeom prst="rect">
            <a:avLst/>
          </a:prstGeom>
          <a:noFill/>
        </p:spPr>
        <p:txBody>
          <a:bodyPr wrap="square" rtlCol="0">
            <a:spAutoFit/>
          </a:bodyPr>
          <a:lstStyle/>
          <a:p>
            <a:pPr algn="ctr">
              <a:defRPr/>
            </a:pPr>
            <a:r>
              <a:rPr lang="en-US" sz="1600" kern="0" dirty="0" smtClean="0">
                <a:solidFill>
                  <a:srgbClr val="006600"/>
                </a:solidFill>
                <a:latin typeface="Arial" pitchFamily="34" charset="0"/>
                <a:cs typeface="Arial" pitchFamily="34" charset="0"/>
              </a:rPr>
              <a:t>+30</a:t>
            </a:r>
            <a:endParaRPr lang="en-US" sz="1600" kern="0" dirty="0">
              <a:solidFill>
                <a:srgbClr val="006600"/>
              </a:solidFill>
              <a:latin typeface="Arial" pitchFamily="34" charset="0"/>
              <a:cs typeface="Arial" pitchFamily="34" charset="0"/>
            </a:endParaRPr>
          </a:p>
        </p:txBody>
      </p:sp>
      <p:sp>
        <p:nvSpPr>
          <p:cNvPr id="21" name="Text Placeholder 2"/>
          <p:cNvSpPr txBox="1">
            <a:spLocks/>
          </p:cNvSpPr>
          <p:nvPr/>
        </p:nvSpPr>
        <p:spPr bwMode="auto">
          <a:xfrm>
            <a:off x="234355" y="1523732"/>
            <a:ext cx="4088974" cy="109260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300" dirty="0">
                <a:solidFill>
                  <a:schemeClr val="tx1"/>
                </a:solidFill>
              </a:rPr>
              <a:t>Thinking about that condition a little more…suppose a wearable device could do things like send you medication reminders and provide real time information to your doctors about your condition. How likely would you be to use that type of wearable device</a:t>
            </a:r>
            <a:r>
              <a:rPr lang="en-US" sz="1300" dirty="0" smtClean="0">
                <a:solidFill>
                  <a:schemeClr val="tx1"/>
                </a:solidFill>
              </a:rPr>
              <a:t>?</a:t>
            </a:r>
            <a:endParaRPr lang="en-US" sz="1300" dirty="0">
              <a:solidFill>
                <a:schemeClr val="tx1"/>
              </a:solidFill>
            </a:endParaRPr>
          </a:p>
        </p:txBody>
      </p:sp>
      <p:sp>
        <p:nvSpPr>
          <p:cNvPr id="22" name="Text Placeholder 2"/>
          <p:cNvSpPr txBox="1">
            <a:spLocks/>
          </p:cNvSpPr>
          <p:nvPr/>
        </p:nvSpPr>
        <p:spPr bwMode="auto">
          <a:xfrm>
            <a:off x="4829602" y="1523732"/>
            <a:ext cx="4036454" cy="1292662"/>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300" dirty="0">
                <a:solidFill>
                  <a:schemeClr val="tx1"/>
                </a:solidFill>
              </a:rPr>
              <a:t>Suppose your doctor identified you as at risk for developing a chronic disease and recommended you use a wearable device that could do things like send you medication reminders and provide real time information to your doctors about your condition. How likely would you be to use that type of wearable device? </a:t>
            </a:r>
          </a:p>
        </p:txBody>
      </p:sp>
      <p:sp>
        <p:nvSpPr>
          <p:cNvPr id="23" name="Text Placeholder 2"/>
          <p:cNvSpPr txBox="1">
            <a:spLocks/>
          </p:cNvSpPr>
          <p:nvPr/>
        </p:nvSpPr>
        <p:spPr>
          <a:xfrm>
            <a:off x="717443" y="5594605"/>
            <a:ext cx="1209675" cy="307777"/>
          </a:xfrm>
          <a:prstGeom prst="rect">
            <a:avLst/>
          </a:prstGeom>
        </p:spPr>
        <p:txBody>
          <a:bodyPr wrap="square">
            <a:spAutoFit/>
          </a:bodyPr>
          <a:lstStyle/>
          <a:p>
            <a:pPr algn="ctr">
              <a:defRPr/>
            </a:pPr>
            <a:r>
              <a:rPr lang="en-US" sz="1400" b="1" kern="0" dirty="0" smtClean="0">
                <a:solidFill>
                  <a:prstClr val="white"/>
                </a:solidFill>
                <a:latin typeface="Arial" pitchFamily="34" charset="0"/>
                <a:cs typeface="Arial" panose="020B0604020202020204" pitchFamily="34" charset="0"/>
              </a:rPr>
              <a:t>Likely</a:t>
            </a:r>
            <a:endParaRPr lang="en-US" sz="1400" b="1" kern="0" dirty="0">
              <a:solidFill>
                <a:prstClr val="white"/>
              </a:solidFill>
              <a:latin typeface="Arial" pitchFamily="34" charset="0"/>
              <a:cs typeface="Arial" panose="020B0604020202020204" pitchFamily="34" charset="0"/>
            </a:endParaRPr>
          </a:p>
        </p:txBody>
      </p:sp>
      <p:sp>
        <p:nvSpPr>
          <p:cNvPr id="24" name="Text Placeholder 2"/>
          <p:cNvSpPr txBox="1">
            <a:spLocks/>
          </p:cNvSpPr>
          <p:nvPr/>
        </p:nvSpPr>
        <p:spPr>
          <a:xfrm>
            <a:off x="2514766" y="5594605"/>
            <a:ext cx="1363979" cy="307777"/>
          </a:xfrm>
          <a:prstGeom prst="rect">
            <a:avLst/>
          </a:prstGeom>
        </p:spPr>
        <p:txBody>
          <a:bodyPr wrap="square">
            <a:spAutoFit/>
          </a:bodyPr>
          <a:lstStyle/>
          <a:p>
            <a:pPr algn="ctr">
              <a:defRPr/>
            </a:pPr>
            <a:r>
              <a:rPr lang="en-US" sz="1400" b="1" kern="0" dirty="0" smtClean="0">
                <a:solidFill>
                  <a:prstClr val="white"/>
                </a:solidFill>
                <a:latin typeface="Arial" pitchFamily="34" charset="0"/>
                <a:cs typeface="Arial" panose="020B0604020202020204" pitchFamily="34" charset="0"/>
              </a:rPr>
              <a:t>Unlikely</a:t>
            </a:r>
            <a:endParaRPr lang="en-US" sz="1400" b="1" kern="0" dirty="0">
              <a:solidFill>
                <a:prstClr val="white"/>
              </a:solidFill>
              <a:latin typeface="Arial" pitchFamily="34" charset="0"/>
              <a:cs typeface="Arial" panose="020B0604020202020204" pitchFamily="34" charset="0"/>
            </a:endParaRPr>
          </a:p>
        </p:txBody>
      </p:sp>
      <p:sp>
        <p:nvSpPr>
          <p:cNvPr id="25" name="Text Placeholder 2"/>
          <p:cNvSpPr txBox="1">
            <a:spLocks/>
          </p:cNvSpPr>
          <p:nvPr/>
        </p:nvSpPr>
        <p:spPr>
          <a:xfrm>
            <a:off x="5363408" y="5594604"/>
            <a:ext cx="1209675" cy="307777"/>
          </a:xfrm>
          <a:prstGeom prst="rect">
            <a:avLst/>
          </a:prstGeom>
        </p:spPr>
        <p:txBody>
          <a:bodyPr wrap="square">
            <a:spAutoFit/>
          </a:bodyPr>
          <a:lstStyle/>
          <a:p>
            <a:pPr algn="ctr">
              <a:defRPr/>
            </a:pPr>
            <a:r>
              <a:rPr lang="en-US" sz="1400" b="1" kern="0" dirty="0" smtClean="0">
                <a:solidFill>
                  <a:prstClr val="white"/>
                </a:solidFill>
                <a:latin typeface="Arial" pitchFamily="34" charset="0"/>
                <a:cs typeface="Arial" panose="020B0604020202020204" pitchFamily="34" charset="0"/>
              </a:rPr>
              <a:t>Likely</a:t>
            </a:r>
            <a:endParaRPr lang="en-US" sz="1400" b="1" kern="0" dirty="0">
              <a:solidFill>
                <a:prstClr val="white"/>
              </a:solidFill>
              <a:latin typeface="Arial" pitchFamily="34" charset="0"/>
              <a:cs typeface="Arial" panose="020B0604020202020204" pitchFamily="34" charset="0"/>
            </a:endParaRPr>
          </a:p>
        </p:txBody>
      </p:sp>
      <p:sp>
        <p:nvSpPr>
          <p:cNvPr id="26" name="Text Placeholder 2"/>
          <p:cNvSpPr txBox="1">
            <a:spLocks/>
          </p:cNvSpPr>
          <p:nvPr/>
        </p:nvSpPr>
        <p:spPr>
          <a:xfrm>
            <a:off x="7131881" y="5594603"/>
            <a:ext cx="1379136" cy="307777"/>
          </a:xfrm>
          <a:prstGeom prst="rect">
            <a:avLst/>
          </a:prstGeom>
        </p:spPr>
        <p:txBody>
          <a:bodyPr wrap="square">
            <a:spAutoFit/>
          </a:bodyPr>
          <a:lstStyle/>
          <a:p>
            <a:pPr algn="ctr">
              <a:defRPr/>
            </a:pPr>
            <a:r>
              <a:rPr lang="en-US" sz="1400" b="1" kern="0" dirty="0" smtClean="0">
                <a:solidFill>
                  <a:prstClr val="white"/>
                </a:solidFill>
                <a:latin typeface="Arial" pitchFamily="34" charset="0"/>
                <a:cs typeface="Arial" panose="020B0604020202020204" pitchFamily="34" charset="0"/>
              </a:rPr>
              <a:t>Unlikely</a:t>
            </a:r>
            <a:endParaRPr lang="en-US" sz="1400" b="1" kern="0" dirty="0">
              <a:solidFill>
                <a:prstClr val="white"/>
              </a:solidFill>
              <a:latin typeface="Arial" pitchFamily="34" charset="0"/>
              <a:cs typeface="Arial" panose="020B0604020202020204" pitchFamily="34" charset="0"/>
            </a:endParaRPr>
          </a:p>
        </p:txBody>
      </p:sp>
      <p:sp>
        <p:nvSpPr>
          <p:cNvPr id="27" name="TextBox 26"/>
          <p:cNvSpPr txBox="1"/>
          <p:nvPr/>
        </p:nvSpPr>
        <p:spPr bwMode="white">
          <a:xfrm>
            <a:off x="725089" y="4851598"/>
            <a:ext cx="1202029" cy="424732"/>
          </a:xfrm>
          <a:prstGeom prst="rect">
            <a:avLst/>
          </a:prstGeom>
          <a:noFill/>
        </p:spPr>
        <p:txBody>
          <a:bodyPr wrap="square" rtlCol="0" anchor="b">
            <a:spAutoFit/>
          </a:bodyPr>
          <a:lstStyle/>
          <a:p>
            <a:pPr algn="ctr">
              <a:lnSpc>
                <a:spcPct val="90000"/>
              </a:lnSpc>
            </a:pPr>
            <a:r>
              <a:rPr lang="en-US" sz="1200" i="1" dirty="0" smtClean="0">
                <a:solidFill>
                  <a:srgbClr val="FFFFFF"/>
                </a:solidFill>
                <a:latin typeface="Arial" pitchFamily="34" charset="0"/>
                <a:cs typeface="Arial" pitchFamily="34" charset="0"/>
              </a:rPr>
              <a:t>31% </a:t>
            </a:r>
          </a:p>
          <a:p>
            <a:pPr algn="ctr">
              <a:lnSpc>
                <a:spcPct val="90000"/>
              </a:lnSpc>
            </a:pPr>
            <a:r>
              <a:rPr lang="en-US" sz="1200" i="1" dirty="0" smtClean="0">
                <a:solidFill>
                  <a:srgbClr val="FFFFFF"/>
                </a:solidFill>
                <a:latin typeface="Arial" pitchFamily="34" charset="0"/>
                <a:cs typeface="Arial" pitchFamily="34" charset="0"/>
              </a:rPr>
              <a:t>Very Likely</a:t>
            </a:r>
            <a:endParaRPr lang="en-US" sz="1200" i="1" dirty="0">
              <a:solidFill>
                <a:srgbClr val="FFFFFF"/>
              </a:solidFill>
              <a:latin typeface="Arial" pitchFamily="34" charset="0"/>
              <a:cs typeface="Arial" pitchFamily="34" charset="0"/>
            </a:endParaRPr>
          </a:p>
        </p:txBody>
      </p:sp>
      <p:sp>
        <p:nvSpPr>
          <p:cNvPr id="28" name="TextBox 27"/>
          <p:cNvSpPr txBox="1"/>
          <p:nvPr/>
        </p:nvSpPr>
        <p:spPr bwMode="white">
          <a:xfrm>
            <a:off x="2407122" y="5160906"/>
            <a:ext cx="1573208" cy="424732"/>
          </a:xfrm>
          <a:prstGeom prst="rect">
            <a:avLst/>
          </a:prstGeom>
          <a:noFill/>
        </p:spPr>
        <p:txBody>
          <a:bodyPr wrap="square" rtlCol="0" anchor="b">
            <a:spAutoFit/>
          </a:bodyPr>
          <a:lstStyle/>
          <a:p>
            <a:pPr algn="ctr">
              <a:lnSpc>
                <a:spcPct val="90000"/>
              </a:lnSpc>
            </a:pPr>
            <a:r>
              <a:rPr lang="en-US" sz="1200" i="1" dirty="0" smtClean="0">
                <a:solidFill>
                  <a:srgbClr val="FFFFFF"/>
                </a:solidFill>
                <a:latin typeface="Arial" pitchFamily="34" charset="0"/>
                <a:cs typeface="Arial" pitchFamily="34" charset="0"/>
              </a:rPr>
              <a:t>18% </a:t>
            </a:r>
          </a:p>
          <a:p>
            <a:pPr algn="ctr">
              <a:lnSpc>
                <a:spcPct val="90000"/>
              </a:lnSpc>
            </a:pPr>
            <a:r>
              <a:rPr lang="en-US" sz="1200" i="1" dirty="0" smtClean="0">
                <a:solidFill>
                  <a:srgbClr val="FFFFFF"/>
                </a:solidFill>
                <a:latin typeface="Arial" pitchFamily="34" charset="0"/>
                <a:cs typeface="Arial" pitchFamily="34" charset="0"/>
              </a:rPr>
              <a:t>Very Unlikely</a:t>
            </a:r>
            <a:endParaRPr lang="en-US" sz="1200" i="1" dirty="0">
              <a:solidFill>
                <a:srgbClr val="FFFFFF"/>
              </a:solidFill>
              <a:latin typeface="Arial" pitchFamily="34" charset="0"/>
              <a:cs typeface="Arial" pitchFamily="34" charset="0"/>
            </a:endParaRPr>
          </a:p>
        </p:txBody>
      </p:sp>
      <p:sp>
        <p:nvSpPr>
          <p:cNvPr id="29" name="TextBox 28"/>
          <p:cNvSpPr txBox="1"/>
          <p:nvPr/>
        </p:nvSpPr>
        <p:spPr bwMode="white">
          <a:xfrm>
            <a:off x="5355248" y="4718244"/>
            <a:ext cx="1202029" cy="424732"/>
          </a:xfrm>
          <a:prstGeom prst="rect">
            <a:avLst/>
          </a:prstGeom>
          <a:noFill/>
        </p:spPr>
        <p:txBody>
          <a:bodyPr wrap="square" rtlCol="0" anchor="b">
            <a:spAutoFit/>
          </a:bodyPr>
          <a:lstStyle/>
          <a:p>
            <a:pPr algn="ctr">
              <a:lnSpc>
                <a:spcPct val="90000"/>
              </a:lnSpc>
            </a:pPr>
            <a:r>
              <a:rPr lang="en-US" sz="1200" i="1" dirty="0" smtClean="0">
                <a:solidFill>
                  <a:srgbClr val="FFFFFF"/>
                </a:solidFill>
                <a:latin typeface="Arial" pitchFamily="34" charset="0"/>
                <a:cs typeface="Arial" pitchFamily="34" charset="0"/>
              </a:rPr>
              <a:t>40% </a:t>
            </a:r>
          </a:p>
          <a:p>
            <a:pPr algn="ctr">
              <a:lnSpc>
                <a:spcPct val="90000"/>
              </a:lnSpc>
            </a:pPr>
            <a:r>
              <a:rPr lang="en-US" sz="1200" i="1" dirty="0" smtClean="0">
                <a:solidFill>
                  <a:srgbClr val="FFFFFF"/>
                </a:solidFill>
                <a:latin typeface="Arial" pitchFamily="34" charset="0"/>
                <a:cs typeface="Arial" pitchFamily="34" charset="0"/>
              </a:rPr>
              <a:t>Very Likely</a:t>
            </a:r>
            <a:endParaRPr lang="en-US" sz="1200" i="1" dirty="0">
              <a:solidFill>
                <a:srgbClr val="FFFFFF"/>
              </a:solidFill>
              <a:latin typeface="Arial" pitchFamily="34" charset="0"/>
              <a:cs typeface="Arial" pitchFamily="34" charset="0"/>
            </a:endParaRPr>
          </a:p>
        </p:txBody>
      </p:sp>
      <p:sp>
        <p:nvSpPr>
          <p:cNvPr id="31" name="TextBox 30"/>
          <p:cNvSpPr txBox="1"/>
          <p:nvPr/>
        </p:nvSpPr>
        <p:spPr bwMode="white">
          <a:xfrm>
            <a:off x="7016915" y="5290895"/>
            <a:ext cx="1573208" cy="424732"/>
          </a:xfrm>
          <a:prstGeom prst="rect">
            <a:avLst/>
          </a:prstGeom>
          <a:noFill/>
        </p:spPr>
        <p:txBody>
          <a:bodyPr wrap="square" rtlCol="0" anchor="b">
            <a:spAutoFit/>
          </a:bodyPr>
          <a:lstStyle/>
          <a:p>
            <a:pPr algn="ctr">
              <a:lnSpc>
                <a:spcPct val="90000"/>
              </a:lnSpc>
            </a:pPr>
            <a:r>
              <a:rPr lang="en-US" sz="1200" i="1" dirty="0" smtClean="0">
                <a:solidFill>
                  <a:srgbClr val="FFFFFF"/>
                </a:solidFill>
                <a:latin typeface="Arial" pitchFamily="34" charset="0"/>
                <a:cs typeface="Arial" pitchFamily="34" charset="0"/>
              </a:rPr>
              <a:t>11% </a:t>
            </a:r>
          </a:p>
          <a:p>
            <a:pPr algn="ctr">
              <a:lnSpc>
                <a:spcPct val="90000"/>
              </a:lnSpc>
            </a:pPr>
            <a:r>
              <a:rPr lang="en-US" sz="1200" i="1" dirty="0" smtClean="0">
                <a:solidFill>
                  <a:srgbClr val="FFFFFF"/>
                </a:solidFill>
                <a:latin typeface="Arial" pitchFamily="34" charset="0"/>
                <a:cs typeface="Arial" pitchFamily="34" charset="0"/>
              </a:rPr>
              <a:t>Very Unlikely</a:t>
            </a:r>
            <a:endParaRPr lang="en-US" sz="1200" i="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 val="191947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39097" y="1800989"/>
            <a:ext cx="10452386" cy="4851701"/>
            <a:chOff x="-557728" y="1809742"/>
            <a:chExt cx="9138091" cy="3920489"/>
          </a:xfrm>
        </p:grpSpPr>
        <p:graphicFrame>
          <p:nvGraphicFramePr>
            <p:cNvPr id="22" name="Chart Placeholder 4"/>
            <p:cNvGraphicFramePr>
              <a:graphicFrameLocks/>
            </p:cNvGraphicFramePr>
            <p:nvPr>
              <p:extLst>
                <p:ext uri="{D42A27DB-BD31-4B8C-83A1-F6EECF244321}">
                  <p14:modId xmlns:p14="http://schemas.microsoft.com/office/powerpoint/2010/main" xmlns="" val="3044545869"/>
                </p:ext>
              </p:extLst>
            </p:nvPr>
          </p:nvGraphicFramePr>
          <p:xfrm>
            <a:off x="921977" y="1809742"/>
            <a:ext cx="7658386" cy="3920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4"/>
            <p:cNvSpPr txBox="1">
              <a:spLocks noChangeArrowheads="1"/>
            </p:cNvSpPr>
            <p:nvPr/>
          </p:nvSpPr>
          <p:spPr bwMode="auto">
            <a:xfrm>
              <a:off x="242474" y="2208925"/>
              <a:ext cx="2498849"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prstClr val="black"/>
                  </a:solidFill>
                  <a:latin typeface="Arial" pitchFamily="34" charset="0"/>
                  <a:cs typeface="Arial" pitchFamily="34" charset="0"/>
                </a:rPr>
                <a:t>A Technology Company, like Apple, Microsoft or </a:t>
              </a:r>
              <a:r>
                <a:rPr lang="en-US" sz="1400" kern="0" dirty="0">
                  <a:solidFill>
                    <a:prstClr val="black"/>
                  </a:solidFill>
                  <a:latin typeface="Arial" pitchFamily="34" charset="0"/>
                  <a:cs typeface="Arial" pitchFamily="34" charset="0"/>
                </a:rPr>
                <a:t>G</a:t>
              </a:r>
              <a:r>
                <a:rPr lang="en-US" sz="1400" kern="0" dirty="0" smtClean="0">
                  <a:solidFill>
                    <a:prstClr val="black"/>
                  </a:solidFill>
                  <a:latin typeface="Arial" pitchFamily="34" charset="0"/>
                  <a:cs typeface="Arial" pitchFamily="34" charset="0"/>
                </a:rPr>
                <a:t>oogle</a:t>
              </a:r>
            </a:p>
          </p:txBody>
        </p:sp>
        <p:sp>
          <p:nvSpPr>
            <p:cNvPr id="24" name="TextBox 24"/>
            <p:cNvSpPr txBox="1">
              <a:spLocks noChangeArrowheads="1"/>
            </p:cNvSpPr>
            <p:nvPr/>
          </p:nvSpPr>
          <p:spPr bwMode="auto">
            <a:xfrm>
              <a:off x="-146814" y="3111389"/>
              <a:ext cx="2888134"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A Hospital Company, like the Mayo Clinic or Johns Hopkins</a:t>
              </a:r>
              <a:endParaRPr lang="en-US" sz="1400" kern="0" dirty="0">
                <a:solidFill>
                  <a:srgbClr val="000000"/>
                </a:solidFill>
                <a:latin typeface="Arial" pitchFamily="34" charset="0"/>
                <a:cs typeface="Arial" pitchFamily="34" charset="0"/>
              </a:endParaRPr>
            </a:p>
          </p:txBody>
        </p:sp>
        <p:sp>
          <p:nvSpPr>
            <p:cNvPr id="25" name="TextBox 24"/>
            <p:cNvSpPr txBox="1">
              <a:spLocks noChangeArrowheads="1"/>
            </p:cNvSpPr>
            <p:nvPr/>
          </p:nvSpPr>
          <p:spPr bwMode="auto">
            <a:xfrm>
              <a:off x="-557728" y="4013853"/>
              <a:ext cx="3299051"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A Health Insurance Company, like United Healthcare or Blue Cross Blue Shield</a:t>
              </a:r>
              <a:endParaRPr lang="en-US" sz="1400" kern="0" dirty="0">
                <a:solidFill>
                  <a:srgbClr val="000000"/>
                </a:solidFill>
                <a:latin typeface="Arial" pitchFamily="34" charset="0"/>
                <a:cs typeface="Arial" pitchFamily="34" charset="0"/>
              </a:endParaRPr>
            </a:p>
          </p:txBody>
        </p:sp>
        <p:sp>
          <p:nvSpPr>
            <p:cNvPr id="28" name="TextBox 24"/>
            <p:cNvSpPr txBox="1">
              <a:spLocks noChangeArrowheads="1"/>
            </p:cNvSpPr>
            <p:nvPr/>
          </p:nvSpPr>
          <p:spPr bwMode="auto">
            <a:xfrm>
              <a:off x="-269585" y="4916317"/>
              <a:ext cx="3010906" cy="422796"/>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A Sporting Company, like Nike or Under </a:t>
              </a:r>
              <a:r>
                <a:rPr lang="en-US" sz="1400" kern="0" dirty="0" err="1" smtClean="0">
                  <a:solidFill>
                    <a:srgbClr val="000000"/>
                  </a:solidFill>
                  <a:latin typeface="Arial" pitchFamily="34" charset="0"/>
                  <a:cs typeface="Arial" pitchFamily="34" charset="0"/>
                </a:rPr>
                <a:t>Armour</a:t>
              </a:r>
              <a:endParaRPr lang="en-US" sz="1400" kern="0" dirty="0">
                <a:solidFill>
                  <a:srgbClr val="000000"/>
                </a:solidFill>
                <a:latin typeface="Arial" pitchFamily="34" charset="0"/>
                <a:cs typeface="Arial" pitchFamily="34" charset="0"/>
              </a:endParaRPr>
            </a:p>
          </p:txBody>
        </p:sp>
      </p:grpSp>
      <p:sp>
        <p:nvSpPr>
          <p:cNvPr id="17" name="Text Placeholder 1"/>
          <p:cNvSpPr txBox="1">
            <a:spLocks/>
          </p:cNvSpPr>
          <p:nvPr/>
        </p:nvSpPr>
        <p:spPr bwMode="auto">
          <a:xfrm>
            <a:off x="0" y="-31807"/>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Consumers believe tech or hospital companies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would produce the best wearable device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for monitoring health.</a:t>
            </a:r>
          </a:p>
        </p:txBody>
      </p:sp>
      <p:sp>
        <p:nvSpPr>
          <p:cNvPr id="19" name="TextBox 18"/>
          <p:cNvSpPr txBox="1"/>
          <p:nvPr/>
        </p:nvSpPr>
        <p:spPr>
          <a:xfrm>
            <a:off x="821000" y="1303514"/>
            <a:ext cx="7435494" cy="738664"/>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Suppose you had to purchase a wearable device to monitor your health or a medical condition for a period of time. Which of the following companies do you think would offer the best product for the purpose of monitoring your health? </a:t>
            </a:r>
          </a:p>
        </p:txBody>
      </p:sp>
      <p:cxnSp>
        <p:nvCxnSpPr>
          <p:cNvPr id="15" name="Straight Connector 14"/>
          <p:cNvCxnSpPr/>
          <p:nvPr/>
        </p:nvCxnSpPr>
        <p:spPr>
          <a:xfrm>
            <a:off x="421524" y="130351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49750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bwMode="auto">
          <a:xfrm>
            <a:off x="16626" y="195159"/>
            <a:ext cx="9127374"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5000"/>
              </a:lnSpc>
            </a:pPr>
            <a:r>
              <a:rPr lang="en-US" sz="3200" b="0" dirty="0" smtClean="0">
                <a:solidFill>
                  <a:srgbClr val="000000"/>
                </a:solidFill>
                <a:latin typeface="Times New Roman" pitchFamily="18" charset="0"/>
                <a:cs typeface="Times New Roman" pitchFamily="18" charset="0"/>
              </a:rPr>
              <a:t>The Health Management Academy</a:t>
            </a:r>
            <a:endParaRPr lang="en-US" sz="3200" b="0" dirty="0">
              <a:solidFill>
                <a:srgbClr val="000000"/>
              </a:solidFill>
              <a:latin typeface="Times New Roman" pitchFamily="18" charset="0"/>
              <a:cs typeface="Times New Roman" pitchFamily="18" charset="0"/>
            </a:endParaRPr>
          </a:p>
        </p:txBody>
      </p:sp>
      <p:cxnSp>
        <p:nvCxnSpPr>
          <p:cNvPr id="13" name="Straight Connector 12"/>
          <p:cNvCxnSpPr/>
          <p:nvPr/>
        </p:nvCxnSpPr>
        <p:spPr>
          <a:xfrm>
            <a:off x="421524" y="81508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6" name="Text Box 116"/>
          <p:cNvSpPr txBox="1">
            <a:spLocks noChangeArrowheads="1"/>
          </p:cNvSpPr>
          <p:nvPr/>
        </p:nvSpPr>
        <p:spPr bwMode="auto">
          <a:xfrm>
            <a:off x="160420" y="985071"/>
            <a:ext cx="8789908" cy="5386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457200" indent="-457200">
              <a:spcAft>
                <a:spcPts val="1200"/>
              </a:spcAft>
              <a:buFont typeface="Arial" panose="020B0604020202020204" pitchFamily="34" charset="0"/>
              <a:buChar char="•"/>
            </a:pPr>
            <a:r>
              <a:rPr lang="en-US" sz="2800" b="0" dirty="0" smtClean="0">
                <a:solidFill>
                  <a:srgbClr val="000000"/>
                </a:solidFill>
              </a:rPr>
              <a:t>Peer Learning</a:t>
            </a:r>
          </a:p>
          <a:p>
            <a:pPr marL="1200150" lvl="1" indent="-457200">
              <a:spcAft>
                <a:spcPts val="1200"/>
              </a:spcAft>
              <a:buFont typeface="Arial" panose="020B0604020202020204" pitchFamily="34" charset="0"/>
              <a:buChar char="•"/>
            </a:pPr>
            <a:r>
              <a:rPr lang="en-US" sz="2000" b="0" dirty="0" smtClean="0">
                <a:solidFill>
                  <a:srgbClr val="000000"/>
                </a:solidFill>
              </a:rPr>
              <a:t>14 Executive Forums (CEO, CFO, COO, etc.)</a:t>
            </a:r>
          </a:p>
          <a:p>
            <a:pPr marL="1200150" lvl="1" indent="-457200">
              <a:spcAft>
                <a:spcPts val="1200"/>
              </a:spcAft>
              <a:buFont typeface="Arial" panose="020B0604020202020204" pitchFamily="34" charset="0"/>
              <a:buChar char="•"/>
            </a:pPr>
            <a:r>
              <a:rPr lang="en-US" sz="2000" b="0" dirty="0" smtClean="0">
                <a:solidFill>
                  <a:srgbClr val="000000"/>
                </a:solidFill>
              </a:rPr>
              <a:t>Trustee Institute</a:t>
            </a:r>
          </a:p>
          <a:p>
            <a:pPr marL="1200150" lvl="1" indent="-457200">
              <a:spcAft>
                <a:spcPts val="1200"/>
              </a:spcAft>
              <a:buFont typeface="Arial" panose="020B0604020202020204" pitchFamily="34" charset="0"/>
              <a:buChar char="•"/>
            </a:pPr>
            <a:r>
              <a:rPr lang="en-US" sz="2000" b="0" dirty="0" smtClean="0">
                <a:solidFill>
                  <a:srgbClr val="000000"/>
                </a:solidFill>
              </a:rPr>
              <a:t>Collaboratives</a:t>
            </a:r>
          </a:p>
          <a:p>
            <a:pPr marL="457200" indent="-457200">
              <a:spcAft>
                <a:spcPts val="1200"/>
              </a:spcAft>
              <a:buFont typeface="Arial" panose="020B0604020202020204" pitchFamily="34" charset="0"/>
              <a:buChar char="•"/>
            </a:pPr>
            <a:r>
              <a:rPr lang="en-US" sz="2800" b="0" dirty="0" smtClean="0">
                <a:solidFill>
                  <a:srgbClr val="000000"/>
                </a:solidFill>
              </a:rPr>
              <a:t>Research</a:t>
            </a:r>
          </a:p>
          <a:p>
            <a:pPr marL="1200150" lvl="1" indent="-457200">
              <a:spcAft>
                <a:spcPts val="1200"/>
              </a:spcAft>
              <a:buFont typeface="Arial" panose="020B0604020202020204" pitchFamily="34" charset="0"/>
              <a:buChar char="•"/>
            </a:pPr>
            <a:r>
              <a:rPr lang="en-US" sz="2000" b="0" dirty="0" smtClean="0">
                <a:solidFill>
                  <a:srgbClr val="000000"/>
                </a:solidFill>
              </a:rPr>
              <a:t>Health System</a:t>
            </a:r>
          </a:p>
          <a:p>
            <a:pPr marL="1200150" lvl="1" indent="-457200">
              <a:spcAft>
                <a:spcPts val="1200"/>
              </a:spcAft>
              <a:buFont typeface="Arial" panose="020B0604020202020204" pitchFamily="34" charset="0"/>
              <a:buChar char="•"/>
            </a:pPr>
            <a:r>
              <a:rPr lang="en-US" sz="2000" b="0" dirty="0" smtClean="0">
                <a:solidFill>
                  <a:srgbClr val="000000"/>
                </a:solidFill>
              </a:rPr>
              <a:t>Consumer Analytics</a:t>
            </a:r>
          </a:p>
          <a:p>
            <a:pPr marL="1200150" lvl="1" indent="-457200">
              <a:spcAft>
                <a:spcPts val="1200"/>
              </a:spcAft>
              <a:buFont typeface="Arial" panose="020B0604020202020204" pitchFamily="34" charset="0"/>
              <a:buChar char="•"/>
            </a:pPr>
            <a:r>
              <a:rPr lang="en-US" sz="2000" b="0" dirty="0" smtClean="0">
                <a:solidFill>
                  <a:srgbClr val="000000"/>
                </a:solidFill>
              </a:rPr>
              <a:t>Health Policy</a:t>
            </a:r>
          </a:p>
          <a:p>
            <a:pPr marL="457200" indent="-457200">
              <a:spcAft>
                <a:spcPts val="1200"/>
              </a:spcAft>
              <a:buFont typeface="Arial" panose="020B0604020202020204" pitchFamily="34" charset="0"/>
              <a:buChar char="•"/>
            </a:pPr>
            <a:r>
              <a:rPr lang="en-US" sz="2800" b="0" dirty="0" smtClean="0">
                <a:solidFill>
                  <a:srgbClr val="000000"/>
                </a:solidFill>
              </a:rPr>
              <a:t>Leadership Development</a:t>
            </a:r>
          </a:p>
          <a:p>
            <a:pPr marL="1200150" lvl="1" indent="-457200">
              <a:spcAft>
                <a:spcPts val="1200"/>
              </a:spcAft>
              <a:buFont typeface="Arial" panose="020B0604020202020204" pitchFamily="34" charset="0"/>
              <a:buChar char="•"/>
            </a:pPr>
            <a:r>
              <a:rPr lang="en-US" sz="2000" b="0" dirty="0" smtClean="0">
                <a:solidFill>
                  <a:srgbClr val="000000"/>
                </a:solidFill>
              </a:rPr>
              <a:t>Academy-GE Fellowship Program (CEO, CFO, CMO, CNO)</a:t>
            </a:r>
          </a:p>
          <a:p>
            <a:pPr marL="1200150" lvl="1" indent="-457200">
              <a:spcAft>
                <a:spcPts val="1200"/>
              </a:spcAft>
              <a:buFont typeface="Arial" panose="020B0604020202020204" pitchFamily="34" charset="0"/>
              <a:buChar char="•"/>
            </a:pPr>
            <a:r>
              <a:rPr lang="en-US" sz="2000" b="0" dirty="0" smtClean="0">
                <a:solidFill>
                  <a:srgbClr val="000000"/>
                </a:solidFill>
              </a:rPr>
              <a:t>Physician Leadership Program</a:t>
            </a:r>
          </a:p>
        </p:txBody>
      </p:sp>
    </p:spTree>
    <p:extLst>
      <p:ext uri="{BB962C8B-B14F-4D97-AF65-F5344CB8AC3E}">
        <p14:creationId xmlns:p14="http://schemas.microsoft.com/office/powerpoint/2010/main" xmlns="" val="2369640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0" y="43714"/>
            <a:ext cx="8581292"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Younger consumers believe tech companies would produce the best wearable, while seniors believe hospital companies would.</a:t>
            </a:r>
          </a:p>
        </p:txBody>
      </p:sp>
      <p:cxnSp>
        <p:nvCxnSpPr>
          <p:cNvPr id="10" name="Straight Connector 9"/>
          <p:cNvCxnSpPr/>
          <p:nvPr/>
        </p:nvCxnSpPr>
        <p:spPr>
          <a:xfrm>
            <a:off x="421523" y="140165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1015915" y="1514175"/>
            <a:ext cx="7096847" cy="738664"/>
          </a:xfrm>
          <a:prstGeom prst="rect">
            <a:avLst/>
          </a:prstGeom>
          <a:noFill/>
        </p:spPr>
        <p:txBody>
          <a:bodyPr wrap="square" rtlCol="0">
            <a:spAutoFit/>
          </a:bodyPr>
          <a:lstStyle/>
          <a:p>
            <a:pPr algn="ctr" fontAlgn="auto">
              <a:spcBef>
                <a:spcPts val="0"/>
              </a:spcBef>
              <a:spcAft>
                <a:spcPts val="0"/>
              </a:spcAft>
            </a:pPr>
            <a:r>
              <a:rPr lang="en-US" sz="1400" i="1" dirty="0">
                <a:latin typeface="Times New Roman" panose="02020603050405020304" pitchFamily="18" charset="0"/>
                <a:cs typeface="Times New Roman" panose="02020603050405020304" pitchFamily="18" charset="0"/>
              </a:rPr>
              <a:t>Suppose you had to purchase a wearable device to monitor your health or a medical condition for a period of time. Which of the following companies do you think would offer the best product for the purpose of monitoring your health? </a:t>
            </a:r>
            <a:endParaRPr lang="en-US" sz="1400" i="1" dirty="0">
              <a:solidFill>
                <a:srgbClr val="000000"/>
              </a:solidFill>
              <a:latin typeface="Times New Roman" pitchFamily="18" charset="0"/>
              <a:cs typeface="Times New Roman"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3679489899"/>
              </p:ext>
            </p:extLst>
          </p:nvPr>
        </p:nvGraphicFramePr>
        <p:xfrm>
          <a:off x="367734" y="2636951"/>
          <a:ext cx="8435068" cy="2944756"/>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705726"/>
                <a:gridCol w="766616"/>
                <a:gridCol w="827274"/>
                <a:gridCol w="827274"/>
                <a:gridCol w="827274"/>
                <a:gridCol w="827274"/>
                <a:gridCol w="827274"/>
                <a:gridCol w="913178"/>
                <a:gridCol w="913178"/>
              </a:tblGrid>
              <a:tr h="63172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u="none" strike="noStrike" dirty="0" smtClean="0">
                          <a:effectLst/>
                          <a:latin typeface="Arial" pitchFamily="34" charset="0"/>
                          <a:cs typeface="Arial" pitchFamily="34" charset="0"/>
                        </a:rPr>
                        <a:t>Total</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18-34</a:t>
                      </a:r>
                      <a:r>
                        <a:rPr lang="en-US" sz="1300" b="1" i="0" u="none" strike="noStrike" baseline="0" dirty="0" smtClean="0">
                          <a:solidFill>
                            <a:schemeClr val="tx1"/>
                          </a:solidFill>
                          <a:effectLst/>
                          <a:latin typeface="Arial" pitchFamily="34" charset="0"/>
                          <a:cs typeface="Arial" pitchFamily="34" charset="0"/>
                        </a:rPr>
                        <a:t> (31%)</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35-44 (14%)</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45-54 </a:t>
                      </a:r>
                      <a:endParaRPr lang="en-US" sz="1300" b="1" i="0" u="none" strike="noStrike" dirty="0" smtClean="0">
                        <a:solidFill>
                          <a:schemeClr val="tx1"/>
                        </a:solidFill>
                        <a:effectLst/>
                        <a:latin typeface="Arial" pitchFamily="34" charset="0"/>
                        <a:cs typeface="Arial" pitchFamily="34" charset="0"/>
                      </a:endParaRP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(16%)</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55-64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(19%)</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65+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(20%)</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Men</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(48%)</a:t>
                      </a:r>
                    </a:p>
                  </a:txBody>
                  <a:tcPr marL="8161" marR="8161" marT="7921"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Women</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(52%)</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825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kern="1200" dirty="0" smtClean="0">
                          <a:solidFill>
                            <a:schemeClr val="dk1"/>
                          </a:solidFill>
                          <a:effectLst/>
                          <a:latin typeface="+mj-lt"/>
                          <a:ea typeface=""/>
                          <a:cs typeface=""/>
                        </a:rPr>
                        <a:t>A Technology Company</a:t>
                      </a:r>
                      <a:endParaRPr lang="en-US" sz="1500" b="0" i="0" u="none" strike="noStrike" dirty="0">
                        <a:solidFill>
                          <a:srgbClr val="000000"/>
                        </a:solidFill>
                        <a:effectLst/>
                        <a:latin typeface="+mj-lt"/>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32%</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42%</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36%</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33%</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27%</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17%</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39%</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25%</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825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mj-lt"/>
                          <a:ea typeface="+mn-ea"/>
                          <a:cs typeface="Arial" pitchFamily="34" charset="0"/>
                        </a:rPr>
                        <a:t>A Hospital Company</a:t>
                      </a:r>
                      <a:endParaRPr lang="en-US" sz="1500" b="0" i="0" u="none" strike="noStrike" kern="1200" baseline="0" dirty="0" smtClean="0">
                        <a:solidFill>
                          <a:schemeClr val="dk1"/>
                        </a:solidFill>
                        <a:latin typeface="+mj-lt"/>
                        <a:ea typeface="+mn-ea"/>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32%</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27%</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33%</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31%</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33%</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36%</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29%</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800" b="0" i="0" u="none" strike="noStrike" dirty="0" smtClean="0">
                          <a:solidFill>
                            <a:srgbClr val="000000"/>
                          </a:solidFill>
                          <a:effectLst/>
                          <a:latin typeface="Arial" pitchFamily="34" charset="0"/>
                          <a:cs typeface="Arial" pitchFamily="34" charset="0"/>
                        </a:rPr>
                        <a:t>34%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8259">
                <a:tc>
                  <a:txBody>
                    <a:bodyPr/>
                    <a:lstStyle/>
                    <a:p>
                      <a:pPr algn="ctr"/>
                      <a:r>
                        <a:rPr lang="en-US" sz="1500" b="0" i="0" u="none" strike="noStrike" kern="1200" baseline="0" dirty="0" smtClean="0">
                          <a:solidFill>
                            <a:schemeClr val="dk1"/>
                          </a:solidFill>
                          <a:latin typeface="+mj-lt"/>
                          <a:ea typeface="+mn-ea"/>
                          <a:cs typeface="Arial" pitchFamily="34" charset="0"/>
                        </a:rPr>
                        <a:t>A Health Insurance Company</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15%</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11%</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15%</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15%</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19%</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16%</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78259">
                <a:tc>
                  <a:txBody>
                    <a:bodyPr/>
                    <a:lstStyle/>
                    <a:p>
                      <a:pPr algn="ctr"/>
                      <a:r>
                        <a:rPr lang="en-US" sz="1500" b="0" i="0" u="none" strike="noStrike" kern="1200" baseline="0" dirty="0" smtClean="0">
                          <a:solidFill>
                            <a:schemeClr val="dk1"/>
                          </a:solidFill>
                          <a:latin typeface="+mj-lt"/>
                          <a:ea typeface="+mn-ea"/>
                          <a:cs typeface="Arial" pitchFamily="34" charset="0"/>
                        </a:rPr>
                        <a:t>A Sporting Company</a:t>
                      </a: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7%</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6%</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1%</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2%</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28575" cap="flat" cmpd="sng" algn="ctr">
                      <a:solidFill>
                        <a:srgbClr val="0070C0"/>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28575" cap="flat" cmpd="sng" algn="ctr">
                      <a:solidFill>
                        <a:srgbClr val="0070C0"/>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800" b="0" i="0" u="none" strike="noStrike" dirty="0" smtClean="0">
                          <a:solidFill>
                            <a:srgbClr val="000000"/>
                          </a:solidFill>
                          <a:effectLst/>
                          <a:latin typeface="Arial" pitchFamily="34" charset="0"/>
                          <a:cs typeface="Arial" pitchFamily="34" charset="0"/>
                        </a:rPr>
                        <a:t>4%</a:t>
                      </a:r>
                      <a:endParaRPr lang="en-US" sz="18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Oval 5"/>
          <p:cNvSpPr/>
          <p:nvPr/>
        </p:nvSpPr>
        <p:spPr bwMode="auto">
          <a:xfrm>
            <a:off x="2871131" y="3387286"/>
            <a:ext cx="759573" cy="351517"/>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6170143" y="3961027"/>
            <a:ext cx="759573" cy="351517"/>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8612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Title 3"/>
          <p:cNvSpPr txBox="1">
            <a:spLocks/>
          </p:cNvSpPr>
          <p:nvPr/>
        </p:nvSpPr>
        <p:spPr>
          <a:xfrm>
            <a:off x="457202" y="1869714"/>
            <a:ext cx="8210548" cy="1143000"/>
          </a:xfrm>
          <a:prstGeom prst="rect">
            <a:avLst/>
          </a:prstGeom>
        </p:spPr>
        <p:txBody>
          <a:bodyPr rtlCol="0">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fontAlgn="auto">
              <a:spcAft>
                <a:spcPts val="0"/>
              </a:spcAft>
              <a:defRPr/>
            </a:pPr>
            <a:r>
              <a:rPr lang="en-US" sz="3200" b="0" i="1" kern="0" dirty="0" smtClean="0">
                <a:solidFill>
                  <a:srgbClr val="0A5540"/>
                </a:solidFill>
              </a:rPr>
              <a:t>Jarrett Lewis</a:t>
            </a:r>
          </a:p>
          <a:p>
            <a:pPr fontAlgn="auto">
              <a:spcAft>
                <a:spcPts val="0"/>
              </a:spcAft>
              <a:defRPr/>
            </a:pPr>
            <a:r>
              <a:rPr lang="en-US" sz="3200" b="0" i="1" kern="0" dirty="0" smtClean="0">
                <a:solidFill>
                  <a:srgbClr val="0A5540"/>
                </a:solidFill>
              </a:rPr>
              <a:t>Jarrett@hmacademy.com</a:t>
            </a:r>
          </a:p>
          <a:p>
            <a:pPr fontAlgn="auto">
              <a:spcAft>
                <a:spcPts val="0"/>
              </a:spcAft>
              <a:defRPr/>
            </a:pPr>
            <a:endParaRPr lang="en-US" sz="3200" b="0" i="1" kern="0" dirty="0" smtClean="0">
              <a:solidFill>
                <a:srgbClr val="0A5540"/>
              </a:solidFill>
            </a:endParaRPr>
          </a:p>
          <a:p>
            <a:pPr fontAlgn="auto">
              <a:spcAft>
                <a:spcPts val="0"/>
              </a:spcAft>
              <a:defRPr/>
            </a:pPr>
            <a:r>
              <a:rPr lang="en-US" sz="3200" b="0" i="1" kern="0" dirty="0" smtClean="0">
                <a:solidFill>
                  <a:srgbClr val="0A5540"/>
                </a:solidFill>
              </a:rPr>
              <a:t>515 Wythe Street</a:t>
            </a:r>
            <a:br>
              <a:rPr lang="en-US" sz="3200" b="0" i="1" kern="0" dirty="0" smtClean="0">
                <a:solidFill>
                  <a:srgbClr val="0A5540"/>
                </a:solidFill>
              </a:rPr>
            </a:br>
            <a:r>
              <a:rPr lang="en-US" sz="3200" b="0" i="1" kern="0" dirty="0" smtClean="0">
                <a:solidFill>
                  <a:srgbClr val="0A5540"/>
                </a:solidFill>
              </a:rPr>
              <a:t>Alexandria, VA 22314</a:t>
            </a:r>
          </a:p>
          <a:p>
            <a:pPr fontAlgn="auto">
              <a:spcAft>
                <a:spcPts val="0"/>
              </a:spcAft>
              <a:defRPr/>
            </a:pPr>
            <a:r>
              <a:rPr lang="en-US" sz="3200" b="0" i="1" kern="0" dirty="0" smtClean="0">
                <a:solidFill>
                  <a:srgbClr val="0A5540"/>
                </a:solidFill>
              </a:rPr>
              <a:t>Phone: 703-548-1022</a:t>
            </a:r>
          </a:p>
          <a:p>
            <a:pPr fontAlgn="auto">
              <a:spcAft>
                <a:spcPts val="0"/>
              </a:spcAft>
              <a:defRPr/>
            </a:pPr>
            <a:r>
              <a:rPr lang="en-US" sz="3200" b="0" i="1" kern="0" dirty="0" smtClean="0">
                <a:solidFill>
                  <a:srgbClr val="0A5540"/>
                </a:solidFill>
              </a:rPr>
              <a:t>www.hmacademy.com</a:t>
            </a:r>
          </a:p>
          <a:p>
            <a:pPr fontAlgn="auto">
              <a:spcAft>
                <a:spcPts val="0"/>
              </a:spcAft>
              <a:defRPr/>
            </a:pPr>
            <a:endParaRPr lang="en-US" sz="3200" b="0" i="1" kern="0" dirty="0">
              <a:solidFill>
                <a:srgbClr val="0A5540"/>
              </a:solidFill>
            </a:endParaRPr>
          </a:p>
        </p:txBody>
      </p:sp>
    </p:spTree>
    <p:extLst>
      <p:ext uri="{BB962C8B-B14F-4D97-AF65-F5344CB8AC3E}">
        <p14:creationId xmlns:p14="http://schemas.microsoft.com/office/powerpoint/2010/main" xmlns="" val="86428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3051" y="1745229"/>
            <a:ext cx="10099376" cy="4547995"/>
            <a:chOff x="-249106" y="1809742"/>
            <a:chExt cx="8829469" cy="3920489"/>
          </a:xfrm>
        </p:grpSpPr>
        <p:graphicFrame>
          <p:nvGraphicFramePr>
            <p:cNvPr id="22" name="Chart Placeholder 4"/>
            <p:cNvGraphicFramePr>
              <a:graphicFrameLocks/>
            </p:cNvGraphicFramePr>
            <p:nvPr>
              <p:extLst/>
            </p:nvPr>
          </p:nvGraphicFramePr>
          <p:xfrm>
            <a:off x="921977" y="1809742"/>
            <a:ext cx="7658386" cy="3920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4"/>
            <p:cNvSpPr txBox="1">
              <a:spLocks noChangeArrowheads="1"/>
            </p:cNvSpPr>
            <p:nvPr/>
          </p:nvSpPr>
          <p:spPr bwMode="auto">
            <a:xfrm>
              <a:off x="384360" y="2035787"/>
              <a:ext cx="2377440"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prstClr val="black"/>
                  </a:solidFill>
                  <a:latin typeface="Arial" pitchFamily="34" charset="0"/>
                  <a:cs typeface="Arial" pitchFamily="34" charset="0"/>
                </a:rPr>
                <a:t>Apple Watch</a:t>
              </a:r>
            </a:p>
          </p:txBody>
        </p:sp>
        <p:sp>
          <p:nvSpPr>
            <p:cNvPr id="24" name="TextBox 24"/>
            <p:cNvSpPr txBox="1">
              <a:spLocks noChangeArrowheads="1"/>
            </p:cNvSpPr>
            <p:nvPr/>
          </p:nvSpPr>
          <p:spPr bwMode="auto">
            <a:xfrm>
              <a:off x="-126334" y="2427024"/>
              <a:ext cx="2888134"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Fitbit</a:t>
              </a:r>
              <a:endParaRPr lang="en-US" sz="1400" kern="0" dirty="0">
                <a:solidFill>
                  <a:srgbClr val="000000"/>
                </a:solidFill>
                <a:latin typeface="Arial" pitchFamily="34" charset="0"/>
                <a:cs typeface="Arial" pitchFamily="34" charset="0"/>
              </a:endParaRPr>
            </a:p>
          </p:txBody>
        </p:sp>
        <p:sp>
          <p:nvSpPr>
            <p:cNvPr id="25" name="TextBox 24"/>
            <p:cNvSpPr txBox="1">
              <a:spLocks noChangeArrowheads="1"/>
            </p:cNvSpPr>
            <p:nvPr/>
          </p:nvSpPr>
          <p:spPr bwMode="auto">
            <a:xfrm>
              <a:off x="-112078" y="2843274"/>
              <a:ext cx="2873878"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Samsung Gear</a:t>
              </a:r>
              <a:endParaRPr lang="en-US" sz="1400" kern="0" dirty="0">
                <a:solidFill>
                  <a:srgbClr val="000000"/>
                </a:solidFill>
                <a:latin typeface="Arial" pitchFamily="34" charset="0"/>
                <a:cs typeface="Arial" pitchFamily="34" charset="0"/>
              </a:endParaRPr>
            </a:p>
          </p:txBody>
        </p:sp>
        <p:sp>
          <p:nvSpPr>
            <p:cNvPr id="26" name="TextBox 24"/>
            <p:cNvSpPr txBox="1">
              <a:spLocks noChangeArrowheads="1"/>
            </p:cNvSpPr>
            <p:nvPr/>
          </p:nvSpPr>
          <p:spPr bwMode="auto">
            <a:xfrm>
              <a:off x="-249106" y="4060690"/>
              <a:ext cx="3010906"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Misfit</a:t>
              </a:r>
              <a:endParaRPr lang="en-US" sz="1400" kern="0" dirty="0">
                <a:solidFill>
                  <a:srgbClr val="000000"/>
                </a:solidFill>
                <a:latin typeface="Arial" pitchFamily="34" charset="0"/>
                <a:cs typeface="Arial" pitchFamily="34" charset="0"/>
              </a:endParaRPr>
            </a:p>
          </p:txBody>
        </p:sp>
        <p:sp>
          <p:nvSpPr>
            <p:cNvPr id="27" name="TextBox 24"/>
            <p:cNvSpPr txBox="1">
              <a:spLocks noChangeArrowheads="1"/>
            </p:cNvSpPr>
            <p:nvPr/>
          </p:nvSpPr>
          <p:spPr bwMode="auto">
            <a:xfrm>
              <a:off x="89268" y="3648887"/>
              <a:ext cx="2672532"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Up, by Jawbone</a:t>
              </a:r>
              <a:endParaRPr lang="en-US" sz="1400" kern="0" dirty="0">
                <a:solidFill>
                  <a:srgbClr val="000000"/>
                </a:solidFill>
                <a:latin typeface="Arial" pitchFamily="34" charset="0"/>
                <a:cs typeface="Arial" pitchFamily="34" charset="0"/>
              </a:endParaRPr>
            </a:p>
          </p:txBody>
        </p:sp>
        <p:sp>
          <p:nvSpPr>
            <p:cNvPr id="28" name="TextBox 24"/>
            <p:cNvSpPr txBox="1">
              <a:spLocks noChangeArrowheads="1"/>
            </p:cNvSpPr>
            <p:nvPr/>
          </p:nvSpPr>
          <p:spPr bwMode="auto">
            <a:xfrm>
              <a:off x="-234571" y="3247264"/>
              <a:ext cx="3010906"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Nike Fuel band</a:t>
              </a:r>
              <a:endParaRPr lang="en-US" sz="1400" kern="0" dirty="0">
                <a:solidFill>
                  <a:srgbClr val="000000"/>
                </a:solidFill>
                <a:latin typeface="Arial" pitchFamily="34" charset="0"/>
                <a:cs typeface="Arial" pitchFamily="34" charset="0"/>
              </a:endParaRPr>
            </a:p>
          </p:txBody>
        </p:sp>
      </p:grpSp>
      <p:sp>
        <p:nvSpPr>
          <p:cNvPr id="29" name="TextBox 28"/>
          <p:cNvSpPr txBox="1">
            <a:spLocks noChangeArrowheads="1"/>
          </p:cNvSpPr>
          <p:nvPr/>
        </p:nvSpPr>
        <p:spPr bwMode="auto">
          <a:xfrm>
            <a:off x="-58864" y="4818017"/>
            <a:ext cx="3393637" cy="307777"/>
          </a:xfrm>
          <a:prstGeom prst="rect">
            <a:avLst/>
          </a:prstGeom>
          <a:noFill/>
          <a:ln w="9525">
            <a:noFill/>
            <a:miter lim="800000"/>
            <a:headEnd/>
            <a:tailEnd/>
          </a:ln>
        </p:spPr>
        <p:txBody>
          <a:bodyPr wrap="square" anchor="ctr">
            <a:spAutoFit/>
          </a:bodyPr>
          <a:lstStyle/>
          <a:p>
            <a:pPr algn="r" eaLnBrk="0" hangingPunct="0">
              <a:defRPr/>
            </a:pPr>
            <a:r>
              <a:rPr lang="en-US" sz="1400" kern="0" dirty="0" err="1" smtClean="0">
                <a:solidFill>
                  <a:srgbClr val="000000"/>
                </a:solidFill>
                <a:latin typeface="Arial" pitchFamily="34" charset="0"/>
                <a:cs typeface="Arial" pitchFamily="34" charset="0"/>
              </a:rPr>
              <a:t>Vivofit</a:t>
            </a:r>
            <a:endParaRPr lang="en-US" sz="1400" kern="0" dirty="0">
              <a:solidFill>
                <a:srgbClr val="000000"/>
              </a:solidFill>
              <a:latin typeface="Arial" pitchFamily="34" charset="0"/>
              <a:cs typeface="Arial" pitchFamily="34" charset="0"/>
            </a:endParaRPr>
          </a:p>
        </p:txBody>
      </p:sp>
      <p:sp>
        <p:nvSpPr>
          <p:cNvPr id="17" name="Text Placeholder 1"/>
          <p:cNvSpPr txBox="1">
            <a:spLocks/>
          </p:cNvSpPr>
          <p:nvPr/>
        </p:nvSpPr>
        <p:spPr bwMode="auto">
          <a:xfrm>
            <a:off x="0" y="-13877"/>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Nearly 7 in 10 adults are familiar with Apple Watch – Fitbit has the next highest brand ID, with nearly 50%.</a:t>
            </a:r>
          </a:p>
        </p:txBody>
      </p:sp>
      <p:sp>
        <p:nvSpPr>
          <p:cNvPr id="19" name="TextBox 18"/>
          <p:cNvSpPr txBox="1"/>
          <p:nvPr/>
        </p:nvSpPr>
        <p:spPr>
          <a:xfrm>
            <a:off x="674960" y="967991"/>
            <a:ext cx="7760828" cy="523220"/>
          </a:xfrm>
          <a:prstGeom prst="rect">
            <a:avLst/>
          </a:prstGeom>
          <a:noFill/>
        </p:spPr>
        <p:txBody>
          <a:bodyPr wrap="square" rtlCol="0">
            <a:spAutoFit/>
          </a:bodyPr>
          <a:lstStyle/>
          <a:p>
            <a:pPr algn="ctr" fontAlgn="auto">
              <a:spcBef>
                <a:spcPts val="0"/>
              </a:spcBef>
              <a:spcAft>
                <a:spcPts val="0"/>
              </a:spcAft>
            </a:pPr>
            <a:r>
              <a:rPr lang="en-US" sz="1400" i="1" dirty="0">
                <a:solidFill>
                  <a:srgbClr val="000000"/>
                </a:solidFill>
                <a:latin typeface="Times New Roman" panose="02020603050405020304" pitchFamily="18" charset="0"/>
                <a:cs typeface="Times New Roman" panose="02020603050405020304" pitchFamily="18" charset="0"/>
              </a:rPr>
              <a:t>Recently, there has been attention around wearable technology…of all of the products listed below, please indicate which of these you have heard of before </a:t>
            </a:r>
            <a:r>
              <a:rPr lang="en-US" sz="1400" i="1" dirty="0" smtClean="0">
                <a:solidFill>
                  <a:srgbClr val="000000"/>
                </a:solidFill>
                <a:latin typeface="Times New Roman" panose="02020603050405020304" pitchFamily="18" charset="0"/>
                <a:cs typeface="Times New Roman" panose="02020603050405020304" pitchFamily="18" charset="0"/>
              </a:rPr>
              <a:t>today…</a:t>
            </a:r>
          </a:p>
        </p:txBody>
      </p:sp>
      <p:cxnSp>
        <p:nvCxnSpPr>
          <p:cNvPr id="15" name="Straight Connector 14"/>
          <p:cNvCxnSpPr/>
          <p:nvPr/>
        </p:nvCxnSpPr>
        <p:spPr>
          <a:xfrm>
            <a:off x="421524" y="95029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6" name="TextBox 15"/>
          <p:cNvSpPr txBox="1">
            <a:spLocks noChangeArrowheads="1"/>
          </p:cNvSpPr>
          <p:nvPr/>
        </p:nvSpPr>
        <p:spPr bwMode="auto">
          <a:xfrm>
            <a:off x="36344" y="5770603"/>
            <a:ext cx="3271534"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None of The Above </a:t>
            </a:r>
            <a:endParaRPr lang="en-US" sz="1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47480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0" y="16819"/>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The Samsung Gear is the highest rated for quality of product and value for the money by consumers, followed by the Nike Fuel Band</a:t>
            </a:r>
          </a:p>
        </p:txBody>
      </p:sp>
      <p:cxnSp>
        <p:nvCxnSpPr>
          <p:cNvPr id="10" name="Straight Connector 9"/>
          <p:cNvCxnSpPr/>
          <p:nvPr/>
        </p:nvCxnSpPr>
        <p:spPr>
          <a:xfrm>
            <a:off x="417066" y="1421792"/>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graphicFrame>
        <p:nvGraphicFramePr>
          <p:cNvPr id="4" name="Table 3"/>
          <p:cNvGraphicFramePr>
            <a:graphicFrameLocks noGrp="1"/>
          </p:cNvGraphicFramePr>
          <p:nvPr>
            <p:extLst/>
          </p:nvPr>
        </p:nvGraphicFramePr>
        <p:xfrm>
          <a:off x="547403" y="2020239"/>
          <a:ext cx="8137363" cy="1699995"/>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736563"/>
                <a:gridCol w="914400"/>
                <a:gridCol w="914400"/>
                <a:gridCol w="914400"/>
                <a:gridCol w="914400"/>
                <a:gridCol w="914400"/>
                <a:gridCol w="914400"/>
                <a:gridCol w="914400"/>
              </a:tblGrid>
              <a:tr h="60054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Apple Watch</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(69%)</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Fitbit</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(47%)</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Samsung Gear</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(33%)</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Nike Fuel Band</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(31%)</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Up, by Jawbone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(13%)</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Misfit</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(7%)</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err="1" smtClean="0">
                          <a:solidFill>
                            <a:schemeClr val="tx1"/>
                          </a:solidFill>
                          <a:effectLst/>
                          <a:latin typeface="Arial" pitchFamily="34" charset="0"/>
                          <a:cs typeface="Arial" pitchFamily="34" charset="0"/>
                        </a:rPr>
                        <a:t>Vivofit</a:t>
                      </a:r>
                      <a:r>
                        <a:rPr lang="en-US" sz="1300" b="1" i="0" u="none" strike="noStrike" dirty="0" smtClean="0">
                          <a:solidFill>
                            <a:schemeClr val="tx1"/>
                          </a:solidFill>
                          <a:effectLst/>
                          <a:latin typeface="Arial" pitchFamily="34" charset="0"/>
                          <a:cs typeface="Arial" pitchFamily="34" charset="0"/>
                        </a:rPr>
                        <a:t>,</a:t>
                      </a:r>
                      <a:r>
                        <a:rPr lang="en-US" sz="1300" b="1" i="0" u="none" strike="noStrike" baseline="0" dirty="0" smtClean="0">
                          <a:solidFill>
                            <a:schemeClr val="tx1"/>
                          </a:solidFill>
                          <a:effectLst/>
                          <a:latin typeface="Arial" pitchFamily="34" charset="0"/>
                          <a:cs typeface="Arial" pitchFamily="34" charset="0"/>
                        </a:rPr>
                        <a:t> by Garmin</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(6%)</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b="0" i="0" u="none" strike="noStrike" dirty="0" smtClean="0">
                          <a:solidFill>
                            <a:srgbClr val="000000"/>
                          </a:solidFill>
                          <a:effectLst/>
                          <a:latin typeface="Arial" pitchFamily="34" charset="0"/>
                          <a:cs typeface="Arial" pitchFamily="34" charset="0"/>
                        </a:rPr>
                        <a:t>Good/Okay Product</a:t>
                      </a:r>
                      <a:endParaRPr lang="en-US" sz="15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84%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Arial" pitchFamily="34" charset="0"/>
                          <a:ea typeface="+mn-ea"/>
                          <a:cs typeface="Arial" pitchFamily="34" charset="0"/>
                        </a:rPr>
                        <a:t>Not A Good Product</a:t>
                      </a:r>
                      <a:endParaRPr lang="en-US" sz="1500" b="0" i="0" u="none" strike="noStrike" kern="1200" baseline="0" dirty="0" smtClean="0">
                        <a:solidFill>
                          <a:schemeClr val="dk1"/>
                        </a:solidFill>
                        <a:latin typeface="Arial" pitchFamily="34" charset="0"/>
                        <a:ea typeface="+mn-ea"/>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2%</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5%</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18%</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3"/>
          <p:cNvSpPr txBox="1"/>
          <p:nvPr/>
        </p:nvSpPr>
        <p:spPr>
          <a:xfrm>
            <a:off x="450265" y="1525425"/>
            <a:ext cx="823450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i="1" dirty="0">
                <a:solidFill>
                  <a:srgbClr val="000000"/>
                </a:solidFill>
                <a:latin typeface="Times New Roman" panose="02020603050405020304" pitchFamily="18" charset="0"/>
                <a:cs typeface="Times New Roman" panose="02020603050405020304" pitchFamily="18" charset="0"/>
              </a:rPr>
              <a:t>In your own opinion, do you think the </a:t>
            </a:r>
            <a:r>
              <a:rPr lang="en-US" sz="1400" i="1" dirty="0" smtClean="0">
                <a:solidFill>
                  <a:srgbClr val="000000"/>
                </a:solidFill>
                <a:latin typeface="Times New Roman" panose="02020603050405020304" pitchFamily="18" charset="0"/>
                <a:cs typeface="Times New Roman" panose="02020603050405020304" pitchFamily="18" charset="0"/>
              </a:rPr>
              <a:t>______ is </a:t>
            </a:r>
            <a:r>
              <a:rPr lang="en-US" sz="1400" i="1" dirty="0">
                <a:solidFill>
                  <a:srgbClr val="000000"/>
                </a:solidFill>
                <a:latin typeface="Times New Roman" panose="02020603050405020304" pitchFamily="18" charset="0"/>
                <a:cs typeface="Times New Roman" panose="02020603050405020304" pitchFamily="18" charset="0"/>
              </a:rPr>
              <a:t>a good product</a:t>
            </a:r>
            <a:r>
              <a:rPr lang="en-US" sz="1400" i="1" dirty="0" smtClean="0">
                <a:solidFill>
                  <a:srgbClr val="000000"/>
                </a:solidFill>
                <a:latin typeface="Times New Roman" panose="02020603050405020304" pitchFamily="18" charset="0"/>
                <a:cs typeface="Times New Roman" panose="02020603050405020304" pitchFamily="18" charset="0"/>
              </a:rPr>
              <a:t>?</a:t>
            </a:r>
          </a:p>
          <a:p>
            <a:pPr algn="ctr" fontAlgn="auto">
              <a:spcBef>
                <a:spcPts val="0"/>
              </a:spcBef>
              <a:spcAft>
                <a:spcPts val="0"/>
              </a:spcAft>
            </a:pPr>
            <a:endParaRPr lang="en-US" sz="1400" i="1" dirty="0">
              <a:solidFill>
                <a:srgbClr val="000000"/>
              </a:solidFill>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nvPr>
        </p:nvGraphicFramePr>
        <p:xfrm>
          <a:off x="498833" y="4503661"/>
          <a:ext cx="8137363" cy="1699995"/>
        </p:xfrm>
        <a:graphic>
          <a:graphicData uri="http://schemas.openxmlformats.org/drawingml/2006/table">
            <a:tbl>
              <a:tblPr>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effectLst>
                  <a:outerShdw blurRad="40000" dist="20000" dir="5400000" rotWithShape="0">
                    <a:srgbClr val="000000">
                      <a:alpha val="38000"/>
                    </a:srgbClr>
                  </a:outerShdw>
                </a:effectLst>
              </a:tblPr>
              <a:tblGrid>
                <a:gridCol w="1736563"/>
                <a:gridCol w="914400"/>
                <a:gridCol w="914400"/>
                <a:gridCol w="914400"/>
                <a:gridCol w="914400"/>
                <a:gridCol w="914400"/>
                <a:gridCol w="914400"/>
                <a:gridCol w="914400"/>
              </a:tblGrid>
              <a:tr h="60054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ctr" defTabSz="457200" rtl="0" eaLnBrk="1" fontAlgn="b" latinLnBrk="0" hangingPunct="1">
                        <a:lnSpc>
                          <a:spcPct val="90000"/>
                        </a:lnSpc>
                        <a:spcBef>
                          <a:spcPts val="0"/>
                        </a:spcBef>
                        <a:spcAft>
                          <a:spcPts val="0"/>
                        </a:spcAft>
                        <a:buClrTx/>
                        <a:buSzTx/>
                        <a:buFontTx/>
                        <a:buNone/>
                        <a:tabLst/>
                        <a:defRPr/>
                      </a:pPr>
                      <a:endParaRPr lang="en-US" sz="1800" b="0" i="1" u="none" strike="noStrike" dirty="0">
                        <a:solidFill>
                          <a:schemeClr val="tx1"/>
                        </a:solidFill>
                        <a:effectLst/>
                        <a:latin typeface="Times New Roman" pitchFamily="18" charset="0"/>
                        <a:cs typeface="Times New Roman" pitchFamily="18" charset="0"/>
                      </a:endParaRPr>
                    </a:p>
                  </a:txBody>
                  <a:tcPr marL="8161" marR="8161" marT="7921"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Apple Watch</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(69%)</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Fitbit</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(47%)</a:t>
                      </a:r>
                    </a:p>
                  </a:txBody>
                  <a:tcPr marL="8161" marR="8161" marT="7921"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Samsung Gear</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(33%)</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Nike Fuel Band</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(31%)</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Up, by Jawbone </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(13%)</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Misfit</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smtClean="0">
                          <a:solidFill>
                            <a:schemeClr val="tx1"/>
                          </a:solidFill>
                          <a:effectLst/>
                          <a:latin typeface="Arial" pitchFamily="34" charset="0"/>
                          <a:cs typeface="Arial" pitchFamily="34" charset="0"/>
                        </a:rPr>
                        <a:t>(7%)</a:t>
                      </a: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dirty="0" err="1" smtClean="0">
                          <a:solidFill>
                            <a:schemeClr val="tx1"/>
                          </a:solidFill>
                          <a:effectLst/>
                          <a:latin typeface="Arial" pitchFamily="34" charset="0"/>
                          <a:cs typeface="Arial" pitchFamily="34" charset="0"/>
                        </a:rPr>
                        <a:t>Vivofit</a:t>
                      </a:r>
                      <a:r>
                        <a:rPr lang="en-US" sz="1300" b="1" i="0" u="none" strike="noStrike" dirty="0" smtClean="0">
                          <a:solidFill>
                            <a:schemeClr val="tx1"/>
                          </a:solidFill>
                          <a:effectLst/>
                          <a:latin typeface="Arial" pitchFamily="34" charset="0"/>
                          <a:cs typeface="Arial" pitchFamily="34" charset="0"/>
                        </a:rPr>
                        <a:t>,</a:t>
                      </a:r>
                      <a:r>
                        <a:rPr lang="en-US" sz="1300" b="1" i="0" u="none" strike="noStrike" baseline="0" dirty="0" smtClean="0">
                          <a:solidFill>
                            <a:schemeClr val="tx1"/>
                          </a:solidFill>
                          <a:effectLst/>
                          <a:latin typeface="Arial" pitchFamily="34" charset="0"/>
                          <a:cs typeface="Arial" pitchFamily="34" charset="0"/>
                        </a:rPr>
                        <a:t> by Garmin</a:t>
                      </a:r>
                    </a:p>
                    <a:p>
                      <a:pPr marL="0" marR="0" indent="0" algn="ctr" defTabSz="914400" rtl="0" eaLnBrk="1" fontAlgn="ctr" latinLnBrk="0" hangingPunct="1">
                        <a:lnSpc>
                          <a:spcPct val="90000"/>
                        </a:lnSpc>
                        <a:spcBef>
                          <a:spcPts val="0"/>
                        </a:spcBef>
                        <a:spcAft>
                          <a:spcPts val="0"/>
                        </a:spcAft>
                        <a:buClrTx/>
                        <a:buSzTx/>
                        <a:buFontTx/>
                        <a:buNone/>
                        <a:tabLst/>
                        <a:defRPr/>
                      </a:pPr>
                      <a:r>
                        <a:rPr lang="en-US" sz="1300" b="1" i="0" u="none" strike="noStrike" baseline="0" dirty="0" smtClean="0">
                          <a:solidFill>
                            <a:schemeClr val="tx1"/>
                          </a:solidFill>
                          <a:effectLst/>
                          <a:latin typeface="Arial" pitchFamily="34" charset="0"/>
                          <a:cs typeface="Arial" pitchFamily="34" charset="0"/>
                        </a:rPr>
                        <a:t>(6%)</a:t>
                      </a:r>
                      <a:endParaRPr lang="en-US" sz="1300" b="1" i="0" u="none" strike="noStrike" dirty="0" smtClean="0">
                        <a:solidFill>
                          <a:schemeClr val="tx1"/>
                        </a:solidFill>
                        <a:effectLst/>
                        <a:latin typeface="Arial" pitchFamily="34" charset="0"/>
                        <a:cs typeface="Arial" pitchFamily="34" charset="0"/>
                      </a:endParaRPr>
                    </a:p>
                  </a:txBody>
                  <a:tcPr marL="8161" marR="8161" marT="7921"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1500" b="0" i="0" u="none" strike="noStrike" dirty="0" smtClean="0">
                          <a:solidFill>
                            <a:srgbClr val="000000"/>
                          </a:solidFill>
                          <a:effectLst/>
                          <a:latin typeface="Arial" pitchFamily="34" charset="0"/>
                          <a:cs typeface="Arial" pitchFamily="34" charset="0"/>
                        </a:rPr>
                        <a:t>Good/Okay Value</a:t>
                      </a:r>
                      <a:endParaRPr lang="en-US" sz="15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43%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chemeClr val="accent6">
                          <a:lumMod val="60000"/>
                          <a:lumOff val="40000"/>
                        </a:scheme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61%</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66%</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54972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500" b="0" i="0" u="none" strike="noStrike" kern="1200" baseline="0" dirty="0" smtClean="0">
                          <a:solidFill>
                            <a:srgbClr val="000000"/>
                          </a:solidFill>
                          <a:effectLst/>
                          <a:latin typeface="Arial" pitchFamily="34" charset="0"/>
                          <a:ea typeface="+mn-ea"/>
                          <a:cs typeface="Arial" pitchFamily="34" charset="0"/>
                        </a:rPr>
                        <a:t>Not A Good Value</a:t>
                      </a:r>
                      <a:endParaRPr lang="en-US" sz="1500" b="0" i="0" u="none" strike="noStrike" kern="1200" baseline="0" dirty="0" smtClean="0">
                        <a:solidFill>
                          <a:schemeClr val="dk1"/>
                        </a:solidFill>
                        <a:latin typeface="Arial" pitchFamily="34" charset="0"/>
                        <a:ea typeface="+mn-ea"/>
                        <a:cs typeface="Arial" pitchFamily="34" charset="0"/>
                      </a:endParaRPr>
                    </a:p>
                  </a:txBody>
                  <a:tcPr marL="7620" marR="7620" marT="7620" marB="0" anchor="ctr">
                    <a:lnL w="9525" cap="flat" cmpd="sng" algn="ctr">
                      <a:solidFill>
                        <a:srgbClr val="4F81BD">
                          <a:shade val="95000"/>
                          <a:satMod val="105000"/>
                        </a:srgbClr>
                      </a:solidFill>
                      <a:prstDash val="soli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39%</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rgbClr val="4F81BD">
                          <a:shade val="95000"/>
                          <a:satMod val="105000"/>
                        </a:srgb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13%</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14%</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17%</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chemeClr val="accent6">
                          <a:lumMod val="60000"/>
                          <a:lumOff val="40000"/>
                        </a:scheme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ctr"/>
                      <a:r>
                        <a:rPr lang="en-US" sz="2000" b="0" i="0" u="none" strike="noStrike" dirty="0" smtClean="0">
                          <a:solidFill>
                            <a:srgbClr val="000000"/>
                          </a:solidFill>
                          <a:effectLst/>
                          <a:latin typeface="Arial" pitchFamily="34" charset="0"/>
                          <a:cs typeface="Arial" pitchFamily="34" charset="0"/>
                        </a:rPr>
                        <a:t>10%</a:t>
                      </a:r>
                      <a:endParaRPr lang="en-US" sz="2000" b="0" i="0" u="none" strike="noStrike" dirty="0">
                        <a:solidFill>
                          <a:srgbClr val="000000"/>
                        </a:solidFill>
                        <a:effectLst/>
                        <a:latin typeface="Arial" pitchFamily="34" charset="0"/>
                        <a:cs typeface="Arial" pitchFamily="34" charset="0"/>
                      </a:endParaRPr>
                    </a:p>
                  </a:txBody>
                  <a:tcPr marL="7620" marR="7620" marT="7620" marB="0" anchor="ctr">
                    <a:lnL w="9525" cap="flat" cmpd="sng" algn="ctr">
                      <a:solidFill>
                        <a:schemeClr val="accent6">
                          <a:lumMod val="60000"/>
                          <a:lumOff val="40000"/>
                        </a:schemeClr>
                      </a:solidFill>
                      <a:prstDash val="solid"/>
                      <a:round/>
                      <a:headEnd type="none" w="med" len="med"/>
                      <a:tailEnd type="none" w="med" len="med"/>
                    </a:lnL>
                    <a:lnR w="9525" cap="flat" cmpd="sng" algn="ctr">
                      <a:solidFill>
                        <a:srgbClr val="4F81BD">
                          <a:shade val="95000"/>
                          <a:satMod val="105000"/>
                        </a:srgbClr>
                      </a:solidFill>
                      <a:prstDash val="solid"/>
                      <a:round/>
                      <a:headEnd type="none" w="med" len="med"/>
                      <a:tailEnd type="none" w="med" len="med"/>
                    </a:lnR>
                    <a:lnT w="9525" cap="flat" cmpd="sng" algn="ctr">
                      <a:solidFill>
                        <a:srgbClr val="4F81BD">
                          <a:shade val="95000"/>
                          <a:satMod val="105000"/>
                        </a:srgbClr>
                      </a:solidFill>
                      <a:prstDash val="solid"/>
                      <a:round/>
                      <a:headEnd type="none" w="med" len="med"/>
                      <a:tailEnd type="none" w="med" len="med"/>
                    </a:lnT>
                    <a:lnB w="9525" cap="flat" cmpd="sng" algn="ctr">
                      <a:solidFill>
                        <a:srgbClr val="4F81B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TextBox 3"/>
          <p:cNvSpPr txBox="1"/>
          <p:nvPr/>
        </p:nvSpPr>
        <p:spPr>
          <a:xfrm>
            <a:off x="450265" y="4092783"/>
            <a:ext cx="823450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1400" i="1" dirty="0">
                <a:solidFill>
                  <a:srgbClr val="000000"/>
                </a:solidFill>
                <a:latin typeface="Times New Roman" panose="02020603050405020304" pitchFamily="18" charset="0"/>
                <a:cs typeface="Times New Roman" panose="02020603050405020304" pitchFamily="18" charset="0"/>
              </a:rPr>
              <a:t>In your own opinion, do you think the </a:t>
            </a:r>
            <a:r>
              <a:rPr lang="en-US" sz="1400" i="1" dirty="0" smtClean="0">
                <a:solidFill>
                  <a:srgbClr val="000000"/>
                </a:solidFill>
                <a:latin typeface="Times New Roman" panose="02020603050405020304" pitchFamily="18" charset="0"/>
                <a:cs typeface="Times New Roman" panose="02020603050405020304" pitchFamily="18" charset="0"/>
              </a:rPr>
              <a:t>______ is </a:t>
            </a:r>
            <a:r>
              <a:rPr lang="en-US" sz="1400" i="1" dirty="0">
                <a:solidFill>
                  <a:srgbClr val="000000"/>
                </a:solidFill>
                <a:latin typeface="Times New Roman" panose="02020603050405020304" pitchFamily="18" charset="0"/>
                <a:cs typeface="Times New Roman" panose="02020603050405020304" pitchFamily="18" charset="0"/>
              </a:rPr>
              <a:t>a good </a:t>
            </a:r>
            <a:r>
              <a:rPr lang="en-US" sz="1400" i="1" dirty="0" smtClean="0">
                <a:solidFill>
                  <a:srgbClr val="000000"/>
                </a:solidFill>
                <a:latin typeface="Times New Roman" panose="02020603050405020304" pitchFamily="18" charset="0"/>
                <a:cs typeface="Times New Roman" panose="02020603050405020304" pitchFamily="18" charset="0"/>
              </a:rPr>
              <a:t>value for the money?</a:t>
            </a:r>
          </a:p>
        </p:txBody>
      </p:sp>
    </p:spTree>
    <p:extLst>
      <p:ext uri="{BB962C8B-B14F-4D97-AF65-F5344CB8AC3E}">
        <p14:creationId xmlns:p14="http://schemas.microsoft.com/office/powerpoint/2010/main" xmlns="" val="2336042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4"/>
          <p:cNvGraphicFramePr>
            <a:graphicFrameLocks/>
          </p:cNvGraphicFramePr>
          <p:nvPr>
            <p:extLst/>
          </p:nvPr>
        </p:nvGraphicFramePr>
        <p:xfrm>
          <a:off x="23150" y="1626995"/>
          <a:ext cx="4563323" cy="5051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txBox="1">
            <a:spLocks/>
          </p:cNvSpPr>
          <p:nvPr/>
        </p:nvSpPr>
        <p:spPr bwMode="auto">
          <a:xfrm>
            <a:off x="0" y="46197"/>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Fitbit is the most commonly owned wearable device, though Apple Watch is quickly gaining ground.</a:t>
            </a:r>
          </a:p>
        </p:txBody>
      </p:sp>
      <p:sp>
        <p:nvSpPr>
          <p:cNvPr id="4" name="TextBox 3"/>
          <p:cNvSpPr txBox="1"/>
          <p:nvPr/>
        </p:nvSpPr>
        <p:spPr>
          <a:xfrm>
            <a:off x="421524" y="1159052"/>
            <a:ext cx="4069974" cy="307777"/>
          </a:xfrm>
          <a:prstGeom prst="rect">
            <a:avLst/>
          </a:prstGeom>
          <a:noFill/>
        </p:spPr>
        <p:txBody>
          <a:bodyPr wrap="square" rtlCol="0">
            <a:spAutoFit/>
          </a:bodyPr>
          <a:lstStyle/>
          <a:p>
            <a:pPr algn="ctr" fontAlgn="auto">
              <a:spcBef>
                <a:spcPts val="0"/>
              </a:spcBef>
              <a:spcAft>
                <a:spcPts val="0"/>
              </a:spcAft>
            </a:pPr>
            <a:r>
              <a:rPr lang="en-US" sz="1400" i="1" dirty="0" smtClean="0">
                <a:solidFill>
                  <a:srgbClr val="000000"/>
                </a:solidFill>
                <a:latin typeface="Times New Roman" panose="02020603050405020304" pitchFamily="18" charset="0"/>
                <a:cs typeface="Times New Roman" panose="02020603050405020304" pitchFamily="18" charset="0"/>
              </a:rPr>
              <a:t>Do </a:t>
            </a:r>
            <a:r>
              <a:rPr lang="en-US" sz="1400" i="1" dirty="0">
                <a:solidFill>
                  <a:srgbClr val="000000"/>
                </a:solidFill>
                <a:latin typeface="Times New Roman" panose="02020603050405020304" pitchFamily="18" charset="0"/>
                <a:cs typeface="Times New Roman" panose="02020603050405020304" pitchFamily="18" charset="0"/>
              </a:rPr>
              <a:t>you, yourself own a wearable </a:t>
            </a:r>
            <a:r>
              <a:rPr lang="en-US" sz="1400" i="1" dirty="0" smtClean="0">
                <a:solidFill>
                  <a:srgbClr val="000000"/>
                </a:solidFill>
                <a:latin typeface="Times New Roman" panose="02020603050405020304" pitchFamily="18" charset="0"/>
                <a:cs typeface="Times New Roman" panose="02020603050405020304" pitchFamily="18" charset="0"/>
              </a:rPr>
              <a:t>device?</a:t>
            </a:r>
            <a:endParaRPr lang="en-US" sz="1400" i="1" dirty="0">
              <a:solidFill>
                <a:srgbClr val="000000"/>
              </a:solidFill>
              <a:latin typeface="Times New Roman" pitchFamily="18" charset="0"/>
              <a:cs typeface="Times New Roman" pitchFamily="18" charset="0"/>
            </a:endParaRPr>
          </a:p>
        </p:txBody>
      </p:sp>
      <p:cxnSp>
        <p:nvCxnSpPr>
          <p:cNvPr id="10" name="Straight Connector 9"/>
          <p:cNvCxnSpPr/>
          <p:nvPr/>
        </p:nvCxnSpPr>
        <p:spPr>
          <a:xfrm>
            <a:off x="421524" y="1038818"/>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bwMode="white">
          <a:xfrm>
            <a:off x="754592" y="5729072"/>
            <a:ext cx="1289362"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Yes</a:t>
            </a:r>
            <a:endParaRPr lang="en-US" sz="1400" dirty="0">
              <a:solidFill>
                <a:srgbClr val="FFFFFF"/>
              </a:solidFill>
              <a:latin typeface="Arial" pitchFamily="34" charset="0"/>
              <a:cs typeface="Arial" pitchFamily="34" charset="0"/>
            </a:endParaRPr>
          </a:p>
        </p:txBody>
      </p:sp>
      <p:sp>
        <p:nvSpPr>
          <p:cNvPr id="13" name="TextBox 12"/>
          <p:cNvSpPr txBox="1"/>
          <p:nvPr/>
        </p:nvSpPr>
        <p:spPr bwMode="white">
          <a:xfrm>
            <a:off x="2520387" y="5729072"/>
            <a:ext cx="1338968"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No</a:t>
            </a:r>
            <a:endParaRPr lang="en-US" sz="1400" dirty="0">
              <a:solidFill>
                <a:srgbClr val="FFFFFF"/>
              </a:solidFill>
              <a:latin typeface="Arial" pitchFamily="34" charset="0"/>
              <a:cs typeface="Arial" pitchFamily="34" charset="0"/>
            </a:endParaRPr>
          </a:p>
        </p:txBody>
      </p:sp>
      <p:sp>
        <p:nvSpPr>
          <p:cNvPr id="14" name="TextBox 13"/>
          <p:cNvSpPr txBox="1"/>
          <p:nvPr/>
        </p:nvSpPr>
        <p:spPr>
          <a:xfrm>
            <a:off x="1671824" y="2349673"/>
            <a:ext cx="1229711" cy="338554"/>
          </a:xfrm>
          <a:prstGeom prst="rect">
            <a:avLst/>
          </a:prstGeom>
          <a:noFill/>
        </p:spPr>
        <p:txBody>
          <a:bodyPr wrap="square" rtlCol="0">
            <a:spAutoFit/>
          </a:bodyPr>
          <a:lstStyle/>
          <a:p>
            <a:pPr algn="ctr"/>
            <a:r>
              <a:rPr lang="en-US" sz="1600" dirty="0" smtClean="0">
                <a:solidFill>
                  <a:srgbClr val="808080"/>
                </a:solidFill>
                <a:latin typeface="Arial" pitchFamily="34" charset="0"/>
                <a:cs typeface="Arial" pitchFamily="34" charset="0"/>
              </a:rPr>
              <a:t>-48</a:t>
            </a:r>
            <a:endParaRPr lang="en-US" sz="1600" dirty="0">
              <a:solidFill>
                <a:srgbClr val="808080"/>
              </a:solidFill>
              <a:latin typeface="Arial" pitchFamily="34" charset="0"/>
              <a:cs typeface="Arial" pitchFamily="34" charset="0"/>
            </a:endParaRPr>
          </a:p>
        </p:txBody>
      </p:sp>
      <p:grpSp>
        <p:nvGrpSpPr>
          <p:cNvPr id="9" name="Group 8"/>
          <p:cNvGrpSpPr/>
          <p:nvPr/>
        </p:nvGrpSpPr>
        <p:grpSpPr>
          <a:xfrm>
            <a:off x="2694113" y="1745229"/>
            <a:ext cx="8807613" cy="4547995"/>
            <a:chOff x="-582175" y="1809742"/>
            <a:chExt cx="7700134" cy="3920489"/>
          </a:xfrm>
        </p:grpSpPr>
        <p:graphicFrame>
          <p:nvGraphicFramePr>
            <p:cNvPr id="15" name="Chart Placeholder 4"/>
            <p:cNvGraphicFramePr>
              <a:graphicFrameLocks/>
            </p:cNvGraphicFramePr>
            <p:nvPr>
              <p:extLst/>
            </p:nvPr>
          </p:nvGraphicFramePr>
          <p:xfrm>
            <a:off x="921977" y="1809742"/>
            <a:ext cx="6195982" cy="392048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24"/>
            <p:cNvSpPr txBox="1">
              <a:spLocks noChangeArrowheads="1"/>
            </p:cNvSpPr>
            <p:nvPr/>
          </p:nvSpPr>
          <p:spPr bwMode="auto">
            <a:xfrm>
              <a:off x="51291" y="2042420"/>
              <a:ext cx="2377440"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prstClr val="black"/>
                  </a:solidFill>
                  <a:latin typeface="Arial" pitchFamily="34" charset="0"/>
                  <a:cs typeface="Arial" pitchFamily="34" charset="0"/>
                </a:rPr>
                <a:t>Fitbit</a:t>
              </a:r>
            </a:p>
          </p:txBody>
        </p:sp>
        <p:sp>
          <p:nvSpPr>
            <p:cNvPr id="17" name="TextBox 24"/>
            <p:cNvSpPr txBox="1">
              <a:spLocks noChangeArrowheads="1"/>
            </p:cNvSpPr>
            <p:nvPr/>
          </p:nvSpPr>
          <p:spPr bwMode="auto">
            <a:xfrm>
              <a:off x="-459403" y="2433657"/>
              <a:ext cx="2888134"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Apple Watch</a:t>
              </a:r>
              <a:endParaRPr lang="en-US" sz="1300" kern="0" dirty="0">
                <a:solidFill>
                  <a:srgbClr val="000000"/>
                </a:solidFill>
                <a:latin typeface="Arial" pitchFamily="34" charset="0"/>
                <a:cs typeface="Arial" pitchFamily="34" charset="0"/>
              </a:endParaRPr>
            </a:p>
          </p:txBody>
        </p:sp>
        <p:sp>
          <p:nvSpPr>
            <p:cNvPr id="18" name="TextBox 17"/>
            <p:cNvSpPr txBox="1">
              <a:spLocks noChangeArrowheads="1"/>
            </p:cNvSpPr>
            <p:nvPr/>
          </p:nvSpPr>
          <p:spPr bwMode="auto">
            <a:xfrm>
              <a:off x="-445147" y="2849907"/>
              <a:ext cx="2873878"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Samsung Gear</a:t>
              </a:r>
              <a:endParaRPr lang="en-US" sz="1300" kern="0" dirty="0">
                <a:solidFill>
                  <a:srgbClr val="000000"/>
                </a:solidFill>
                <a:latin typeface="Arial" pitchFamily="34" charset="0"/>
                <a:cs typeface="Arial" pitchFamily="34" charset="0"/>
              </a:endParaRPr>
            </a:p>
          </p:txBody>
        </p:sp>
        <p:sp>
          <p:nvSpPr>
            <p:cNvPr id="19" name="TextBox 24"/>
            <p:cNvSpPr txBox="1">
              <a:spLocks noChangeArrowheads="1"/>
            </p:cNvSpPr>
            <p:nvPr/>
          </p:nvSpPr>
          <p:spPr bwMode="auto">
            <a:xfrm>
              <a:off x="-582175" y="4067323"/>
              <a:ext cx="3010906"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Misfit</a:t>
              </a:r>
              <a:endParaRPr lang="en-US" sz="1300" kern="0" dirty="0">
                <a:solidFill>
                  <a:srgbClr val="000000"/>
                </a:solidFill>
                <a:latin typeface="Arial" pitchFamily="34" charset="0"/>
                <a:cs typeface="Arial" pitchFamily="34" charset="0"/>
              </a:endParaRPr>
            </a:p>
          </p:txBody>
        </p:sp>
        <p:sp>
          <p:nvSpPr>
            <p:cNvPr id="20" name="TextBox 24"/>
            <p:cNvSpPr txBox="1">
              <a:spLocks noChangeArrowheads="1"/>
            </p:cNvSpPr>
            <p:nvPr/>
          </p:nvSpPr>
          <p:spPr bwMode="auto">
            <a:xfrm>
              <a:off x="-243801" y="3655520"/>
              <a:ext cx="2672532"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Up, by Jawbone</a:t>
              </a:r>
              <a:endParaRPr lang="en-US" sz="1300" kern="0" dirty="0">
                <a:solidFill>
                  <a:srgbClr val="000000"/>
                </a:solidFill>
                <a:latin typeface="Arial" pitchFamily="34" charset="0"/>
                <a:cs typeface="Arial" pitchFamily="34" charset="0"/>
              </a:endParaRPr>
            </a:p>
          </p:txBody>
        </p:sp>
        <p:sp>
          <p:nvSpPr>
            <p:cNvPr id="21" name="TextBox 24"/>
            <p:cNvSpPr txBox="1">
              <a:spLocks noChangeArrowheads="1"/>
            </p:cNvSpPr>
            <p:nvPr/>
          </p:nvSpPr>
          <p:spPr bwMode="auto">
            <a:xfrm>
              <a:off x="-567640" y="3253897"/>
              <a:ext cx="3010906" cy="252046"/>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Nike Fuel Band</a:t>
              </a:r>
              <a:endParaRPr lang="en-US" sz="1300" kern="0" dirty="0">
                <a:solidFill>
                  <a:srgbClr val="000000"/>
                </a:solidFill>
                <a:latin typeface="Arial" pitchFamily="34" charset="0"/>
                <a:cs typeface="Arial" pitchFamily="34" charset="0"/>
              </a:endParaRPr>
            </a:p>
          </p:txBody>
        </p:sp>
      </p:grpSp>
      <p:sp>
        <p:nvSpPr>
          <p:cNvPr id="22" name="TextBox 21"/>
          <p:cNvSpPr txBox="1">
            <a:spLocks noChangeArrowheads="1"/>
          </p:cNvSpPr>
          <p:nvPr/>
        </p:nvSpPr>
        <p:spPr bwMode="auto">
          <a:xfrm>
            <a:off x="2746599" y="4834676"/>
            <a:ext cx="3393637" cy="292388"/>
          </a:xfrm>
          <a:prstGeom prst="rect">
            <a:avLst/>
          </a:prstGeom>
          <a:noFill/>
          <a:ln w="9525">
            <a:noFill/>
            <a:miter lim="800000"/>
            <a:headEnd/>
            <a:tailEnd/>
          </a:ln>
        </p:spPr>
        <p:txBody>
          <a:bodyPr wrap="square" anchor="ctr">
            <a:spAutoFit/>
          </a:bodyPr>
          <a:lstStyle/>
          <a:p>
            <a:pPr algn="r" eaLnBrk="0" hangingPunct="0">
              <a:defRPr/>
            </a:pPr>
            <a:r>
              <a:rPr lang="en-US" sz="1300" kern="0" dirty="0" err="1" smtClean="0">
                <a:solidFill>
                  <a:srgbClr val="000000"/>
                </a:solidFill>
                <a:latin typeface="Arial" pitchFamily="34" charset="0"/>
                <a:cs typeface="Arial" pitchFamily="34" charset="0"/>
              </a:rPr>
              <a:t>Vivofit</a:t>
            </a:r>
            <a:r>
              <a:rPr lang="en-US" sz="1300" kern="0" dirty="0" smtClean="0">
                <a:solidFill>
                  <a:srgbClr val="000000"/>
                </a:solidFill>
                <a:latin typeface="Arial" pitchFamily="34" charset="0"/>
                <a:cs typeface="Arial" pitchFamily="34" charset="0"/>
              </a:rPr>
              <a:t>, by Garmin</a:t>
            </a:r>
            <a:endParaRPr lang="en-US" sz="1300" kern="0" dirty="0">
              <a:solidFill>
                <a:srgbClr val="000000"/>
              </a:solidFill>
              <a:latin typeface="Arial" pitchFamily="34" charset="0"/>
              <a:cs typeface="Arial" pitchFamily="34" charset="0"/>
            </a:endParaRPr>
          </a:p>
        </p:txBody>
      </p:sp>
      <p:sp>
        <p:nvSpPr>
          <p:cNvPr id="23" name="TextBox 22"/>
          <p:cNvSpPr txBox="1">
            <a:spLocks noChangeArrowheads="1"/>
          </p:cNvSpPr>
          <p:nvPr/>
        </p:nvSpPr>
        <p:spPr bwMode="auto">
          <a:xfrm>
            <a:off x="2883157" y="5778297"/>
            <a:ext cx="3271534" cy="292388"/>
          </a:xfrm>
          <a:prstGeom prst="rect">
            <a:avLst/>
          </a:prstGeom>
          <a:noFill/>
          <a:ln w="9525">
            <a:noFill/>
            <a:miter lim="800000"/>
            <a:headEnd/>
            <a:tailEnd/>
          </a:ln>
        </p:spPr>
        <p:txBody>
          <a:bodyPr wrap="square" anchor="ctr">
            <a:spAutoFit/>
          </a:bodyPr>
          <a:lstStyle/>
          <a:p>
            <a:pPr algn="r" eaLnBrk="0" hangingPunct="0">
              <a:defRPr/>
            </a:pPr>
            <a:r>
              <a:rPr lang="en-US" sz="1300" kern="0" dirty="0" smtClean="0">
                <a:solidFill>
                  <a:srgbClr val="000000"/>
                </a:solidFill>
                <a:latin typeface="Arial" pitchFamily="34" charset="0"/>
                <a:cs typeface="Arial" pitchFamily="34" charset="0"/>
              </a:rPr>
              <a:t>Another Brand</a:t>
            </a:r>
            <a:endParaRPr lang="en-US" sz="1300" kern="0" dirty="0">
              <a:solidFill>
                <a:srgbClr val="000000"/>
              </a:solidFill>
              <a:latin typeface="Arial" pitchFamily="34" charset="0"/>
              <a:cs typeface="Arial" pitchFamily="34" charset="0"/>
            </a:endParaRPr>
          </a:p>
        </p:txBody>
      </p:sp>
      <p:sp>
        <p:nvSpPr>
          <p:cNvPr id="24" name="TextBox 23"/>
          <p:cNvSpPr txBox="1"/>
          <p:nvPr/>
        </p:nvSpPr>
        <p:spPr>
          <a:xfrm>
            <a:off x="4491498" y="1159052"/>
            <a:ext cx="4069974" cy="307777"/>
          </a:xfrm>
          <a:prstGeom prst="rect">
            <a:avLst/>
          </a:prstGeom>
          <a:noFill/>
        </p:spPr>
        <p:txBody>
          <a:bodyPr wrap="square" rtlCol="0">
            <a:spAutoFit/>
          </a:bodyPr>
          <a:lstStyle/>
          <a:p>
            <a:pPr algn="ctr" fontAlgn="auto">
              <a:spcBef>
                <a:spcPts val="0"/>
              </a:spcBef>
              <a:spcAft>
                <a:spcPts val="0"/>
              </a:spcAft>
            </a:pPr>
            <a:r>
              <a:rPr lang="en-US" sz="1400" i="1" dirty="0" smtClean="0">
                <a:solidFill>
                  <a:srgbClr val="000000"/>
                </a:solidFill>
                <a:latin typeface="Times New Roman" panose="02020603050405020304" pitchFamily="18" charset="0"/>
                <a:cs typeface="Times New Roman" panose="02020603050405020304" pitchFamily="18" charset="0"/>
              </a:rPr>
              <a:t>And, which of the following devices do you own?</a:t>
            </a:r>
            <a:endParaRPr lang="en-US" sz="1400" i="1" dirty="0">
              <a:solidFill>
                <a:srgbClr val="000000"/>
              </a:solidFill>
              <a:latin typeface="Times New Roman" pitchFamily="18" charset="0"/>
              <a:cs typeface="Times New Roman" pitchFamily="18" charset="0"/>
            </a:endParaRPr>
          </a:p>
        </p:txBody>
      </p:sp>
      <p:cxnSp>
        <p:nvCxnSpPr>
          <p:cNvPr id="25" name="Straight Connector 24"/>
          <p:cNvCxnSpPr/>
          <p:nvPr/>
        </p:nvCxnSpPr>
        <p:spPr>
          <a:xfrm>
            <a:off x="4455232" y="2170380"/>
            <a:ext cx="0" cy="3931757"/>
          </a:xfrm>
          <a:prstGeom prst="line">
            <a:avLst/>
          </a:prstGeom>
          <a:noFill/>
          <a:ln w="38100" cap="flat" cmpd="sng" algn="ctr">
            <a:solidFill>
              <a:sysClr val="windowText" lastClr="000000"/>
            </a:solidFill>
            <a:prstDash val="solid"/>
          </a:ln>
          <a:effectLst/>
        </p:spPr>
      </p:cxnSp>
    </p:spTree>
    <p:extLst>
      <p:ext uri="{BB962C8B-B14F-4D97-AF65-F5344CB8AC3E}">
        <p14:creationId xmlns:p14="http://schemas.microsoft.com/office/powerpoint/2010/main" xmlns="" val="3325127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21524" y="1745229"/>
            <a:ext cx="10099376" cy="4547995"/>
            <a:chOff x="-249106" y="1809742"/>
            <a:chExt cx="8829469" cy="3920489"/>
          </a:xfrm>
        </p:grpSpPr>
        <p:graphicFrame>
          <p:nvGraphicFramePr>
            <p:cNvPr id="22" name="Chart Placeholder 4"/>
            <p:cNvGraphicFramePr>
              <a:graphicFrameLocks/>
            </p:cNvGraphicFramePr>
            <p:nvPr>
              <p:extLst/>
            </p:nvPr>
          </p:nvGraphicFramePr>
          <p:xfrm>
            <a:off x="921977" y="1809742"/>
            <a:ext cx="7658386" cy="39204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4"/>
            <p:cNvSpPr txBox="1">
              <a:spLocks noChangeArrowheads="1"/>
            </p:cNvSpPr>
            <p:nvPr/>
          </p:nvSpPr>
          <p:spPr bwMode="auto">
            <a:xfrm>
              <a:off x="384360" y="1997146"/>
              <a:ext cx="2377440"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prstClr val="black"/>
                  </a:solidFill>
                  <a:latin typeface="Arial" pitchFamily="34" charset="0"/>
                  <a:cs typeface="Arial" pitchFamily="34" charset="0"/>
                </a:rPr>
                <a:t>Apple Watch</a:t>
              </a:r>
            </a:p>
          </p:txBody>
        </p:sp>
        <p:sp>
          <p:nvSpPr>
            <p:cNvPr id="24" name="TextBox 24"/>
            <p:cNvSpPr txBox="1">
              <a:spLocks noChangeArrowheads="1"/>
            </p:cNvSpPr>
            <p:nvPr/>
          </p:nvSpPr>
          <p:spPr bwMode="auto">
            <a:xfrm>
              <a:off x="-126334" y="2365200"/>
              <a:ext cx="2888134"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Fitbit</a:t>
              </a:r>
              <a:endParaRPr lang="en-US" sz="1400" kern="0" dirty="0">
                <a:solidFill>
                  <a:srgbClr val="000000"/>
                </a:solidFill>
                <a:latin typeface="Arial" pitchFamily="34" charset="0"/>
                <a:cs typeface="Arial" pitchFamily="34" charset="0"/>
              </a:endParaRPr>
            </a:p>
          </p:txBody>
        </p:sp>
        <p:sp>
          <p:nvSpPr>
            <p:cNvPr id="25" name="TextBox 24"/>
            <p:cNvSpPr txBox="1">
              <a:spLocks noChangeArrowheads="1"/>
            </p:cNvSpPr>
            <p:nvPr/>
          </p:nvSpPr>
          <p:spPr bwMode="auto">
            <a:xfrm>
              <a:off x="-112078" y="2727354"/>
              <a:ext cx="2873878"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Samsung Gear</a:t>
              </a:r>
              <a:endParaRPr lang="en-US" sz="1400" kern="0" dirty="0">
                <a:solidFill>
                  <a:srgbClr val="000000"/>
                </a:solidFill>
                <a:latin typeface="Arial" pitchFamily="34" charset="0"/>
                <a:cs typeface="Arial" pitchFamily="34" charset="0"/>
              </a:endParaRPr>
            </a:p>
          </p:txBody>
        </p:sp>
        <p:sp>
          <p:nvSpPr>
            <p:cNvPr id="26" name="TextBox 24"/>
            <p:cNvSpPr txBox="1">
              <a:spLocks noChangeArrowheads="1"/>
            </p:cNvSpPr>
            <p:nvPr/>
          </p:nvSpPr>
          <p:spPr bwMode="auto">
            <a:xfrm>
              <a:off x="-249106" y="3824392"/>
              <a:ext cx="3010906" cy="289684"/>
            </a:xfrm>
            <a:prstGeom prst="rect">
              <a:avLst/>
            </a:prstGeom>
            <a:noFill/>
            <a:ln w="9525">
              <a:noFill/>
              <a:miter lim="800000"/>
              <a:headEnd/>
              <a:tailEnd/>
            </a:ln>
          </p:spPr>
          <p:txBody>
            <a:bodyPr wrap="square" anchor="ctr">
              <a:spAutoFit/>
            </a:bodyPr>
            <a:lstStyle/>
            <a:p>
              <a:pPr algn="r" eaLnBrk="0" hangingPunct="0">
                <a:defRPr/>
              </a:pPr>
              <a:r>
                <a:rPr lang="en-US" sz="1400" kern="0" dirty="0" err="1" smtClean="0">
                  <a:solidFill>
                    <a:srgbClr val="000000"/>
                  </a:solidFill>
                  <a:latin typeface="Arial" pitchFamily="34" charset="0"/>
                  <a:cs typeface="Arial" pitchFamily="34" charset="0"/>
                </a:rPr>
                <a:t>Vivofit</a:t>
              </a:r>
              <a:r>
                <a:rPr lang="en-US" sz="1400" kern="0" dirty="0" smtClean="0">
                  <a:solidFill>
                    <a:srgbClr val="000000"/>
                  </a:solidFill>
                  <a:latin typeface="Arial" pitchFamily="34" charset="0"/>
                  <a:cs typeface="Arial" pitchFamily="34" charset="0"/>
                </a:rPr>
                <a:t>, by Garmin</a:t>
              </a:r>
              <a:endParaRPr lang="en-US" sz="1400" kern="0" dirty="0">
                <a:solidFill>
                  <a:srgbClr val="000000"/>
                </a:solidFill>
                <a:latin typeface="Arial" pitchFamily="34" charset="0"/>
                <a:cs typeface="Arial" pitchFamily="34" charset="0"/>
              </a:endParaRPr>
            </a:p>
          </p:txBody>
        </p:sp>
        <p:sp>
          <p:nvSpPr>
            <p:cNvPr id="27" name="TextBox 24"/>
            <p:cNvSpPr txBox="1">
              <a:spLocks noChangeArrowheads="1"/>
            </p:cNvSpPr>
            <p:nvPr/>
          </p:nvSpPr>
          <p:spPr bwMode="auto">
            <a:xfrm>
              <a:off x="89268" y="3451229"/>
              <a:ext cx="2672532" cy="289684"/>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Misfit</a:t>
              </a:r>
              <a:endParaRPr lang="en-US" sz="1400" kern="0" dirty="0">
                <a:solidFill>
                  <a:srgbClr val="000000"/>
                </a:solidFill>
                <a:latin typeface="Arial" pitchFamily="34" charset="0"/>
                <a:cs typeface="Arial" pitchFamily="34" charset="0"/>
              </a:endParaRPr>
            </a:p>
          </p:txBody>
        </p:sp>
        <p:sp>
          <p:nvSpPr>
            <p:cNvPr id="28" name="TextBox 24"/>
            <p:cNvSpPr txBox="1">
              <a:spLocks noChangeArrowheads="1"/>
            </p:cNvSpPr>
            <p:nvPr/>
          </p:nvSpPr>
          <p:spPr bwMode="auto">
            <a:xfrm>
              <a:off x="-234571" y="3100432"/>
              <a:ext cx="3010906" cy="265312"/>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Nike Fuel Band</a:t>
              </a:r>
              <a:endParaRPr lang="en-US" sz="1400" kern="0" dirty="0">
                <a:solidFill>
                  <a:srgbClr val="000000"/>
                </a:solidFill>
                <a:latin typeface="Arial" pitchFamily="34" charset="0"/>
                <a:cs typeface="Arial" pitchFamily="34" charset="0"/>
              </a:endParaRPr>
            </a:p>
          </p:txBody>
        </p:sp>
      </p:grpSp>
      <p:sp>
        <p:nvSpPr>
          <p:cNvPr id="29" name="TextBox 28"/>
          <p:cNvSpPr txBox="1">
            <a:spLocks noChangeArrowheads="1"/>
          </p:cNvSpPr>
          <p:nvPr/>
        </p:nvSpPr>
        <p:spPr bwMode="auto">
          <a:xfrm>
            <a:off x="475711" y="4530316"/>
            <a:ext cx="3393637"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Up, by Jawbone</a:t>
            </a:r>
            <a:endParaRPr lang="en-US" sz="1400" kern="0" dirty="0">
              <a:solidFill>
                <a:srgbClr val="000000"/>
              </a:solidFill>
              <a:latin typeface="Arial" pitchFamily="34" charset="0"/>
              <a:cs typeface="Arial" pitchFamily="34" charset="0"/>
            </a:endParaRPr>
          </a:p>
        </p:txBody>
      </p:sp>
      <p:sp>
        <p:nvSpPr>
          <p:cNvPr id="17" name="Text Placeholder 1"/>
          <p:cNvSpPr txBox="1">
            <a:spLocks/>
          </p:cNvSpPr>
          <p:nvPr/>
        </p:nvSpPr>
        <p:spPr bwMode="auto">
          <a:xfrm>
            <a:off x="0" y="-13877"/>
            <a:ext cx="9144000"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Among those who do not own a wearable, </a:t>
            </a:r>
          </a:p>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Apple Watch is the most preferred device.</a:t>
            </a:r>
          </a:p>
        </p:txBody>
      </p:sp>
      <p:sp>
        <p:nvSpPr>
          <p:cNvPr id="19" name="TextBox 18"/>
          <p:cNvSpPr txBox="1"/>
          <p:nvPr/>
        </p:nvSpPr>
        <p:spPr>
          <a:xfrm>
            <a:off x="836324" y="1071295"/>
            <a:ext cx="7438100" cy="523220"/>
          </a:xfrm>
          <a:prstGeom prst="rect">
            <a:avLst/>
          </a:prstGeom>
          <a:noFill/>
        </p:spPr>
        <p:txBody>
          <a:bodyPr wrap="square" rtlCol="0">
            <a:spAutoFit/>
          </a:bodyPr>
          <a:lstStyle/>
          <a:p>
            <a:pPr algn="ctr" fontAlgn="auto">
              <a:spcBef>
                <a:spcPts val="0"/>
              </a:spcBef>
              <a:spcAft>
                <a:spcPts val="0"/>
              </a:spcAft>
            </a:pPr>
            <a:r>
              <a:rPr lang="en-US" sz="1400" i="1" dirty="0">
                <a:solidFill>
                  <a:srgbClr val="000000"/>
                </a:solidFill>
                <a:latin typeface="Times New Roman" panose="02020603050405020304" pitchFamily="18" charset="0"/>
                <a:cs typeface="Times New Roman" panose="02020603050405020304" pitchFamily="18" charset="0"/>
              </a:rPr>
              <a:t>If you were to purchase a wearable device, which of the following devices would you be most likely to buy? </a:t>
            </a:r>
            <a:r>
              <a:rPr lang="en-US" sz="1400" i="1" dirty="0" smtClean="0">
                <a:solidFill>
                  <a:srgbClr val="000000"/>
                </a:solidFill>
                <a:latin typeface="Times New Roman" panose="02020603050405020304" pitchFamily="18" charset="0"/>
                <a:cs typeface="Times New Roman" panose="02020603050405020304" pitchFamily="18" charset="0"/>
              </a:rPr>
              <a:t>(ASKED OF RESPONDENTS WHO DO NOT OWN A WEARABLE, N=731)</a:t>
            </a:r>
            <a:endParaRPr lang="en-US" sz="1400" i="1" dirty="0">
              <a:solidFill>
                <a:srgbClr val="00000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421524" y="95029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6" name="TextBox 15"/>
          <p:cNvSpPr txBox="1">
            <a:spLocks noChangeArrowheads="1"/>
          </p:cNvSpPr>
          <p:nvPr/>
        </p:nvSpPr>
        <p:spPr bwMode="auto">
          <a:xfrm>
            <a:off x="570919" y="5797498"/>
            <a:ext cx="3271534"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Don’t Know / No Opinion</a:t>
            </a:r>
            <a:endParaRPr lang="en-US" sz="1400" kern="0" dirty="0">
              <a:solidFill>
                <a:srgbClr val="000000"/>
              </a:solidFill>
              <a:latin typeface="Arial" pitchFamily="34" charset="0"/>
              <a:cs typeface="Arial" pitchFamily="34" charset="0"/>
            </a:endParaRPr>
          </a:p>
        </p:txBody>
      </p:sp>
      <p:sp>
        <p:nvSpPr>
          <p:cNvPr id="18" name="TextBox 17"/>
          <p:cNvSpPr txBox="1">
            <a:spLocks noChangeArrowheads="1"/>
          </p:cNvSpPr>
          <p:nvPr/>
        </p:nvSpPr>
        <p:spPr bwMode="auto">
          <a:xfrm>
            <a:off x="570919" y="4954000"/>
            <a:ext cx="3271534" cy="307777"/>
          </a:xfrm>
          <a:prstGeom prst="rect">
            <a:avLst/>
          </a:prstGeom>
          <a:noFill/>
          <a:ln w="9525">
            <a:noFill/>
            <a:miter lim="800000"/>
            <a:headEnd/>
            <a:tailEnd/>
          </a:ln>
        </p:spPr>
        <p:txBody>
          <a:bodyPr wrap="square" anchor="ctr">
            <a:spAutoFit/>
          </a:bodyPr>
          <a:lstStyle/>
          <a:p>
            <a:pPr algn="r" eaLnBrk="0" hangingPunct="0">
              <a:defRPr/>
            </a:pPr>
            <a:r>
              <a:rPr lang="en-US" sz="1400" kern="0" dirty="0" smtClean="0">
                <a:solidFill>
                  <a:srgbClr val="000000"/>
                </a:solidFill>
                <a:latin typeface="Arial" pitchFamily="34" charset="0"/>
                <a:cs typeface="Arial" pitchFamily="34" charset="0"/>
              </a:rPr>
              <a:t>Another Brand</a:t>
            </a:r>
            <a:endParaRPr lang="en-US" sz="1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351879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bwMode="auto">
          <a:xfrm>
            <a:off x="389313" y="195159"/>
            <a:ext cx="8382000"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5000"/>
              </a:lnSpc>
            </a:pPr>
            <a:r>
              <a:rPr lang="en-US" sz="3200" b="0" dirty="0" smtClean="0">
                <a:solidFill>
                  <a:prstClr val="black"/>
                </a:solidFill>
                <a:latin typeface="Times New Roman" pitchFamily="18" charset="0"/>
                <a:cs typeface="Times New Roman" pitchFamily="18" charset="0"/>
              </a:rPr>
              <a:t>Academy Consumer Analytics Background</a:t>
            </a:r>
            <a:endParaRPr lang="en-US" sz="3200" b="0" dirty="0">
              <a:solidFill>
                <a:prstClr val="black"/>
              </a:solidFill>
              <a:latin typeface="Times New Roman" pitchFamily="18" charset="0"/>
              <a:cs typeface="Times New Roman" pitchFamily="18" charset="0"/>
            </a:endParaRPr>
          </a:p>
        </p:txBody>
      </p:sp>
      <p:cxnSp>
        <p:nvCxnSpPr>
          <p:cNvPr id="13" name="Straight Connector 12"/>
          <p:cNvCxnSpPr/>
          <p:nvPr/>
        </p:nvCxnSpPr>
        <p:spPr>
          <a:xfrm>
            <a:off x="421524" y="81508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5" name="Content Placeholder 2"/>
          <p:cNvSpPr txBox="1">
            <a:spLocks/>
          </p:cNvSpPr>
          <p:nvPr/>
        </p:nvSpPr>
        <p:spPr>
          <a:xfrm>
            <a:off x="511227" y="955038"/>
            <a:ext cx="8073214" cy="3508977"/>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i="1" kern="0" dirty="0" smtClean="0">
                <a:solidFill>
                  <a:srgbClr val="000000"/>
                </a:solidFill>
              </a:rPr>
              <a:t>Motivation: </a:t>
            </a:r>
          </a:p>
          <a:p>
            <a:pPr lvl="1"/>
            <a:r>
              <a:rPr lang="en-US" sz="1800" b="0" kern="0" dirty="0" smtClean="0">
                <a:solidFill>
                  <a:srgbClr val="000000"/>
                </a:solidFill>
              </a:rPr>
              <a:t>ACA</a:t>
            </a:r>
          </a:p>
          <a:p>
            <a:pPr lvl="1"/>
            <a:r>
              <a:rPr lang="en-US" sz="1800" b="0" kern="0" dirty="0">
                <a:solidFill>
                  <a:srgbClr val="000000"/>
                </a:solidFill>
              </a:rPr>
              <a:t>Consolidation</a:t>
            </a:r>
            <a:endParaRPr lang="en-US" sz="1800" b="0" kern="0" dirty="0" smtClean="0">
              <a:solidFill>
                <a:srgbClr val="000000"/>
              </a:solidFill>
            </a:endParaRPr>
          </a:p>
          <a:p>
            <a:pPr lvl="1"/>
            <a:r>
              <a:rPr lang="en-US" sz="1800" b="0" kern="0" dirty="0" smtClean="0">
                <a:solidFill>
                  <a:srgbClr val="000000"/>
                </a:solidFill>
              </a:rPr>
              <a:t>Evolving payment models - HDHPs and Defined Contribution plans</a:t>
            </a:r>
          </a:p>
          <a:p>
            <a:pPr lvl="1"/>
            <a:r>
              <a:rPr lang="en-US" sz="1800" b="0" kern="0" dirty="0" smtClean="0">
                <a:solidFill>
                  <a:srgbClr val="000000"/>
                </a:solidFill>
              </a:rPr>
              <a:t>Changing patient access points</a:t>
            </a:r>
          </a:p>
          <a:p>
            <a:endParaRPr lang="en-US" sz="2000" b="0" kern="0" dirty="0" smtClean="0">
              <a:solidFill>
                <a:srgbClr val="000000"/>
              </a:solidFill>
            </a:endParaRPr>
          </a:p>
          <a:p>
            <a:r>
              <a:rPr lang="en-US" sz="2200" i="1" kern="0" dirty="0" smtClean="0">
                <a:solidFill>
                  <a:srgbClr val="000000"/>
                </a:solidFill>
              </a:rPr>
              <a:t>Purpose:</a:t>
            </a:r>
          </a:p>
          <a:p>
            <a:pPr lvl="1"/>
            <a:r>
              <a:rPr lang="en-US" sz="1800" b="0" kern="0" dirty="0" smtClean="0">
                <a:solidFill>
                  <a:srgbClr val="000000"/>
                </a:solidFill>
              </a:rPr>
              <a:t>Guide health systems in their strategic decision-making related to consumers</a:t>
            </a:r>
          </a:p>
          <a:p>
            <a:endParaRPr lang="en-US" sz="2200" b="0" kern="0" dirty="0" smtClean="0">
              <a:solidFill>
                <a:srgbClr val="000000"/>
              </a:solidFill>
            </a:endParaRPr>
          </a:p>
          <a:p>
            <a:r>
              <a:rPr lang="en-US" sz="2200" i="1" kern="0" dirty="0" smtClean="0">
                <a:solidFill>
                  <a:srgbClr val="000000"/>
                </a:solidFill>
              </a:rPr>
              <a:t>Methods: </a:t>
            </a:r>
          </a:p>
          <a:p>
            <a:pPr lvl="1"/>
            <a:r>
              <a:rPr lang="en-US" sz="1800" b="0" kern="0" dirty="0" smtClean="0">
                <a:solidFill>
                  <a:srgbClr val="000000"/>
                </a:solidFill>
              </a:rPr>
              <a:t>Qualitative Research (e.g., focus </a:t>
            </a:r>
            <a:r>
              <a:rPr lang="en-US" sz="1800" b="0" kern="0" dirty="0">
                <a:solidFill>
                  <a:srgbClr val="000000"/>
                </a:solidFill>
              </a:rPr>
              <a:t>g</a:t>
            </a:r>
            <a:r>
              <a:rPr lang="en-US" sz="1800" b="0" kern="0" dirty="0" smtClean="0">
                <a:solidFill>
                  <a:srgbClr val="000000"/>
                </a:solidFill>
              </a:rPr>
              <a:t>roups)</a:t>
            </a:r>
          </a:p>
          <a:p>
            <a:pPr lvl="1"/>
            <a:r>
              <a:rPr lang="en-US" sz="1800" b="0" kern="0" dirty="0" smtClean="0">
                <a:solidFill>
                  <a:srgbClr val="000000"/>
                </a:solidFill>
              </a:rPr>
              <a:t>Quantitative Research (e.g., consumer surveys)</a:t>
            </a:r>
          </a:p>
          <a:p>
            <a:pPr lvl="1"/>
            <a:r>
              <a:rPr lang="en-US" sz="1800" b="0" kern="0" dirty="0" smtClean="0">
                <a:solidFill>
                  <a:srgbClr val="000000"/>
                </a:solidFill>
              </a:rPr>
              <a:t>Merging internal and public data sets</a:t>
            </a:r>
          </a:p>
          <a:p>
            <a:pPr lvl="1"/>
            <a:r>
              <a:rPr lang="en-US" sz="1800" b="0" kern="0" dirty="0" err="1" smtClean="0">
                <a:solidFill>
                  <a:srgbClr val="000000"/>
                </a:solidFill>
              </a:rPr>
              <a:t>Microtargeting</a:t>
            </a:r>
            <a:r>
              <a:rPr lang="en-US" sz="1800" b="0" kern="0" dirty="0" smtClean="0">
                <a:solidFill>
                  <a:srgbClr val="000000"/>
                </a:solidFill>
              </a:rPr>
              <a:t> </a:t>
            </a:r>
            <a:endParaRPr lang="en-US" sz="1800" b="0" kern="0" dirty="0">
              <a:solidFill>
                <a:srgbClr val="000000"/>
              </a:solidFill>
            </a:endParaRPr>
          </a:p>
        </p:txBody>
      </p:sp>
    </p:spTree>
    <p:extLst>
      <p:ext uri="{BB962C8B-B14F-4D97-AF65-F5344CB8AC3E}">
        <p14:creationId xmlns:p14="http://schemas.microsoft.com/office/powerpoint/2010/main" xmlns="" val="1588162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bwMode="auto">
          <a:xfrm>
            <a:off x="389313" y="-2749"/>
            <a:ext cx="8382000" cy="510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5000"/>
              </a:lnSpc>
            </a:pPr>
            <a:r>
              <a:rPr lang="en-US" sz="3000" b="0" dirty="0" smtClean="0">
                <a:solidFill>
                  <a:prstClr val="black"/>
                </a:solidFill>
                <a:latin typeface="Times New Roman" pitchFamily="18" charset="0"/>
                <a:cs typeface="Times New Roman" pitchFamily="18" charset="0"/>
              </a:rPr>
              <a:t>Academy Consumer Analytics: </a:t>
            </a:r>
          </a:p>
          <a:p>
            <a:pPr algn="ctr">
              <a:lnSpc>
                <a:spcPct val="85000"/>
              </a:lnSpc>
            </a:pPr>
            <a:r>
              <a:rPr lang="en-US" sz="3000" b="0" dirty="0" smtClean="0">
                <a:solidFill>
                  <a:prstClr val="black"/>
                </a:solidFill>
                <a:latin typeface="Times New Roman" pitchFamily="18" charset="0"/>
                <a:cs typeface="Times New Roman" pitchFamily="18" charset="0"/>
              </a:rPr>
              <a:t>Focus Areas</a:t>
            </a:r>
            <a:endParaRPr lang="en-US" sz="3000" b="0" dirty="0">
              <a:solidFill>
                <a:prstClr val="black"/>
              </a:solidFill>
              <a:latin typeface="Times New Roman" pitchFamily="18" charset="0"/>
              <a:cs typeface="Times New Roman" pitchFamily="18" charset="0"/>
            </a:endParaRPr>
          </a:p>
        </p:txBody>
      </p:sp>
      <p:cxnSp>
        <p:nvCxnSpPr>
          <p:cNvPr id="13" name="Straight Connector 12"/>
          <p:cNvCxnSpPr/>
          <p:nvPr/>
        </p:nvCxnSpPr>
        <p:spPr>
          <a:xfrm>
            <a:off x="421524" y="815084"/>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7" name="Text Box 116"/>
          <p:cNvSpPr txBox="1">
            <a:spLocks noChangeArrowheads="1"/>
          </p:cNvSpPr>
          <p:nvPr/>
        </p:nvSpPr>
        <p:spPr bwMode="auto">
          <a:xfrm>
            <a:off x="-7497" y="1061377"/>
            <a:ext cx="8954800" cy="603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569913" indent="-285750">
              <a:spcAft>
                <a:spcPts val="1000"/>
              </a:spcAft>
              <a:buFont typeface="Arial" panose="020B0604020202020204" pitchFamily="34" charset="0"/>
              <a:buChar char="•"/>
            </a:pPr>
            <a:r>
              <a:rPr lang="en-US" b="0" i="1" dirty="0" smtClean="0">
                <a:solidFill>
                  <a:srgbClr val="000000"/>
                </a:solidFill>
              </a:rPr>
              <a:t>Service line opportunities (e.g., women’s health, cancer centers, etc.)</a:t>
            </a:r>
          </a:p>
          <a:p>
            <a:pPr marL="569913" indent="-285750">
              <a:spcAft>
                <a:spcPts val="1000"/>
              </a:spcAft>
              <a:buFont typeface="Arial" panose="020B0604020202020204" pitchFamily="34" charset="0"/>
              <a:buChar char="•"/>
            </a:pPr>
            <a:r>
              <a:rPr lang="en-US" b="0" i="1" dirty="0">
                <a:solidFill>
                  <a:srgbClr val="000000"/>
                </a:solidFill>
              </a:rPr>
              <a:t>Alternative care delivery models</a:t>
            </a:r>
          </a:p>
          <a:p>
            <a:pPr marL="569913" indent="-285750">
              <a:spcAft>
                <a:spcPts val="1000"/>
              </a:spcAft>
              <a:buFont typeface="Arial" panose="020B0604020202020204" pitchFamily="34" charset="0"/>
              <a:buChar char="•"/>
            </a:pPr>
            <a:r>
              <a:rPr lang="en-US" b="0" i="1" dirty="0" smtClean="0">
                <a:solidFill>
                  <a:srgbClr val="000000"/>
                </a:solidFill>
              </a:rPr>
              <a:t>Adoption of wearable devices for health purposes</a:t>
            </a:r>
          </a:p>
          <a:p>
            <a:pPr marL="569913" indent="-285750">
              <a:spcAft>
                <a:spcPts val="1000"/>
              </a:spcAft>
              <a:buFont typeface="Arial" panose="020B0604020202020204" pitchFamily="34" charset="0"/>
              <a:buChar char="•"/>
            </a:pPr>
            <a:r>
              <a:rPr lang="en-US" b="0" i="1" dirty="0" err="1" smtClean="0">
                <a:solidFill>
                  <a:srgbClr val="000000"/>
                </a:solidFill>
              </a:rPr>
              <a:t>Telehealth</a:t>
            </a:r>
            <a:endParaRPr lang="en-US" b="0" i="1" dirty="0" smtClean="0">
              <a:solidFill>
                <a:srgbClr val="000000"/>
              </a:solidFill>
            </a:endParaRPr>
          </a:p>
          <a:p>
            <a:pPr marL="569913" indent="-285750">
              <a:spcAft>
                <a:spcPts val="1000"/>
              </a:spcAft>
              <a:buFont typeface="Arial" panose="020B0604020202020204" pitchFamily="34" charset="0"/>
              <a:buChar char="•"/>
            </a:pPr>
            <a:r>
              <a:rPr lang="en-US" b="0" i="1" dirty="0" smtClean="0">
                <a:solidFill>
                  <a:srgbClr val="000000"/>
                </a:solidFill>
              </a:rPr>
              <a:t>High deductible health plan </a:t>
            </a:r>
            <a:r>
              <a:rPr lang="en-US" b="0" i="1" dirty="0">
                <a:solidFill>
                  <a:srgbClr val="000000"/>
                </a:solidFill>
              </a:rPr>
              <a:t>c</a:t>
            </a:r>
            <a:r>
              <a:rPr lang="en-US" b="0" i="1" dirty="0" smtClean="0">
                <a:solidFill>
                  <a:srgbClr val="000000"/>
                </a:solidFill>
              </a:rPr>
              <a:t>onsumers</a:t>
            </a:r>
          </a:p>
          <a:p>
            <a:pPr marL="569913" indent="-285750">
              <a:spcAft>
                <a:spcPts val="1000"/>
              </a:spcAft>
              <a:buFont typeface="Arial" panose="020B0604020202020204" pitchFamily="34" charset="0"/>
              <a:buChar char="•"/>
            </a:pPr>
            <a:r>
              <a:rPr lang="en-US" b="0" i="1" dirty="0" smtClean="0">
                <a:solidFill>
                  <a:srgbClr val="000000"/>
                </a:solidFill>
              </a:rPr>
              <a:t>Price transparency</a:t>
            </a:r>
          </a:p>
          <a:p>
            <a:pPr marL="569913" indent="-285750">
              <a:spcAft>
                <a:spcPts val="1000"/>
              </a:spcAft>
              <a:buFont typeface="Arial" panose="020B0604020202020204" pitchFamily="34" charset="0"/>
              <a:buChar char="•"/>
            </a:pPr>
            <a:r>
              <a:rPr lang="en-US" b="0" i="1" dirty="0" smtClean="0">
                <a:solidFill>
                  <a:srgbClr val="000000"/>
                </a:solidFill>
              </a:rPr>
              <a:t>Traditional and non-traditional competition </a:t>
            </a:r>
          </a:p>
          <a:p>
            <a:pPr marL="569913" indent="-285750">
              <a:spcAft>
                <a:spcPts val="1000"/>
              </a:spcAft>
              <a:buFont typeface="Arial" panose="020B0604020202020204" pitchFamily="34" charset="0"/>
              <a:buChar char="•"/>
            </a:pPr>
            <a:r>
              <a:rPr lang="en-US" b="0" i="1" dirty="0">
                <a:solidFill>
                  <a:srgbClr val="000000"/>
                </a:solidFill>
              </a:rPr>
              <a:t>Retail clinics</a:t>
            </a:r>
          </a:p>
          <a:p>
            <a:pPr marL="569913" indent="-285750">
              <a:spcAft>
                <a:spcPts val="1000"/>
              </a:spcAft>
              <a:buFont typeface="Arial" panose="020B0604020202020204" pitchFamily="34" charset="0"/>
              <a:buChar char="•"/>
            </a:pPr>
            <a:r>
              <a:rPr lang="en-US" b="0" i="1" dirty="0">
                <a:solidFill>
                  <a:srgbClr val="000000"/>
                </a:solidFill>
              </a:rPr>
              <a:t>Urgent care</a:t>
            </a:r>
          </a:p>
          <a:p>
            <a:pPr marL="569913" indent="-285750">
              <a:spcAft>
                <a:spcPts val="1000"/>
              </a:spcAft>
              <a:buFont typeface="Arial" panose="020B0604020202020204" pitchFamily="34" charset="0"/>
              <a:buChar char="•"/>
            </a:pPr>
            <a:endParaRPr lang="en-US" b="0" i="1" dirty="0" smtClean="0">
              <a:solidFill>
                <a:srgbClr val="000000"/>
              </a:solidFill>
            </a:endParaRPr>
          </a:p>
          <a:p>
            <a:pPr marL="569913" indent="-285750">
              <a:spcAft>
                <a:spcPts val="1000"/>
              </a:spcAft>
              <a:buFont typeface="Arial" panose="020B0604020202020204" pitchFamily="34" charset="0"/>
              <a:buChar char="•"/>
            </a:pPr>
            <a:endParaRPr lang="en-US" b="0" i="1" dirty="0">
              <a:solidFill>
                <a:srgbClr val="000000"/>
              </a:solidFill>
            </a:endParaRPr>
          </a:p>
          <a:p>
            <a:pPr marL="569913" indent="-285750">
              <a:spcAft>
                <a:spcPts val="1000"/>
              </a:spcAft>
              <a:buFont typeface="Arial" panose="020B0604020202020204" pitchFamily="34" charset="0"/>
              <a:buChar char="•"/>
            </a:pPr>
            <a:endParaRPr lang="en-US" b="0" i="1" dirty="0" smtClean="0">
              <a:solidFill>
                <a:srgbClr val="000000"/>
              </a:solidFill>
            </a:endParaRPr>
          </a:p>
          <a:p>
            <a:pPr marL="569913" indent="-285750">
              <a:spcAft>
                <a:spcPts val="1000"/>
              </a:spcAft>
              <a:buFont typeface="Arial" panose="020B0604020202020204" pitchFamily="34" charset="0"/>
              <a:buChar char="•"/>
            </a:pPr>
            <a:r>
              <a:rPr lang="en-US" b="0" i="1" dirty="0" smtClean="0">
                <a:solidFill>
                  <a:srgbClr val="000000"/>
                </a:solidFill>
              </a:rPr>
              <a:t>Healthcare consumer outmigration</a:t>
            </a:r>
            <a:endParaRPr lang="en-US" b="0" i="1" dirty="0">
              <a:solidFill>
                <a:srgbClr val="000000"/>
              </a:solidFill>
            </a:endParaRPr>
          </a:p>
          <a:p>
            <a:pPr marL="569913" indent="-285750">
              <a:spcAft>
                <a:spcPts val="1000"/>
              </a:spcAft>
              <a:buFont typeface="Arial" panose="020B0604020202020204" pitchFamily="34" charset="0"/>
              <a:buChar char="•"/>
            </a:pPr>
            <a:r>
              <a:rPr lang="en-US" b="0" i="1" dirty="0" smtClean="0">
                <a:solidFill>
                  <a:srgbClr val="000000"/>
                </a:solidFill>
              </a:rPr>
              <a:t>Utilization of the internet/technology to seek health information (e.g., WebMD, etc.)</a:t>
            </a:r>
          </a:p>
          <a:p>
            <a:pPr marL="569913" indent="-285750">
              <a:spcAft>
                <a:spcPts val="1000"/>
              </a:spcAft>
              <a:buFont typeface="Arial" panose="020B0604020202020204" pitchFamily="34" charset="0"/>
              <a:buChar char="•"/>
            </a:pPr>
            <a:r>
              <a:rPr lang="en-US" b="0" i="1" dirty="0" smtClean="0">
                <a:solidFill>
                  <a:srgbClr val="000000"/>
                </a:solidFill>
              </a:rPr>
              <a:t>Concierge medicine</a:t>
            </a:r>
          </a:p>
          <a:p>
            <a:pPr marL="569913" indent="-285750">
              <a:spcAft>
                <a:spcPts val="1000"/>
              </a:spcAft>
              <a:buFont typeface="Arial" panose="020B0604020202020204" pitchFamily="34" charset="0"/>
              <a:buChar char="•"/>
            </a:pPr>
            <a:r>
              <a:rPr lang="en-US" b="0" i="1" dirty="0" smtClean="0">
                <a:solidFill>
                  <a:srgbClr val="000000"/>
                </a:solidFill>
              </a:rPr>
              <a:t>Defining “quality” </a:t>
            </a:r>
          </a:p>
          <a:p>
            <a:pPr marL="569913" indent="-285750">
              <a:spcAft>
                <a:spcPts val="1000"/>
              </a:spcAft>
              <a:buFont typeface="Arial" panose="020B0604020202020204" pitchFamily="34" charset="0"/>
              <a:buChar char="•"/>
            </a:pPr>
            <a:r>
              <a:rPr lang="en-US" b="0" i="1" dirty="0" smtClean="0">
                <a:solidFill>
                  <a:srgbClr val="000000"/>
                </a:solidFill>
              </a:rPr>
              <a:t>Midlevel providers (e.g., nurse practitioners and physician assistants)</a:t>
            </a:r>
          </a:p>
          <a:p>
            <a:pPr marL="569913" indent="-285750">
              <a:spcAft>
                <a:spcPts val="1000"/>
              </a:spcAft>
              <a:buFont typeface="Arial" panose="020B0604020202020204" pitchFamily="34" charset="0"/>
              <a:buChar char="•"/>
            </a:pPr>
            <a:r>
              <a:rPr lang="en-US" b="0" i="1" dirty="0" smtClean="0">
                <a:solidFill>
                  <a:srgbClr val="000000"/>
                </a:solidFill>
              </a:rPr>
              <a:t>Affiliations / M&amp; A </a:t>
            </a:r>
          </a:p>
          <a:p>
            <a:pPr marL="569913" indent="-285750">
              <a:spcAft>
                <a:spcPts val="1000"/>
              </a:spcAft>
              <a:buFont typeface="Arial" panose="020B0604020202020204" pitchFamily="34" charset="0"/>
              <a:buChar char="•"/>
            </a:pPr>
            <a:r>
              <a:rPr lang="en-US" b="0" i="1" dirty="0">
                <a:solidFill>
                  <a:srgbClr val="000000"/>
                </a:solidFill>
              </a:rPr>
              <a:t>Political healthcare issues (e.g., developing messaging to pass Medicaid expansion)</a:t>
            </a:r>
          </a:p>
          <a:p>
            <a:pPr marL="569913" indent="-285750">
              <a:spcAft>
                <a:spcPts val="1000"/>
              </a:spcAft>
              <a:buFont typeface="Arial" panose="020B0604020202020204" pitchFamily="34" charset="0"/>
              <a:buChar char="•"/>
            </a:pPr>
            <a:endParaRPr lang="en-US" b="0" i="1" dirty="0" smtClean="0">
              <a:solidFill>
                <a:srgbClr val="000000"/>
              </a:solidFill>
            </a:endParaRPr>
          </a:p>
        </p:txBody>
      </p:sp>
    </p:spTree>
    <p:extLst>
      <p:ext uri="{BB962C8B-B14F-4D97-AF65-F5344CB8AC3E}">
        <p14:creationId xmlns:p14="http://schemas.microsoft.com/office/powerpoint/2010/main" xmlns="" val="353208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363381" y="445078"/>
            <a:ext cx="2052473" cy="1797548"/>
          </a:xfrm>
          <a:prstGeom prst="rect">
            <a:avLst/>
          </a:prstGeom>
        </p:spPr>
      </p:pic>
      <p:sp>
        <p:nvSpPr>
          <p:cNvPr id="12" name="TextBox 11"/>
          <p:cNvSpPr txBox="1"/>
          <p:nvPr/>
        </p:nvSpPr>
        <p:spPr>
          <a:xfrm>
            <a:off x="-108353" y="3186320"/>
            <a:ext cx="4782207" cy="430887"/>
          </a:xfrm>
          <a:prstGeom prst="rect">
            <a:avLst/>
          </a:prstGeom>
          <a:noFill/>
        </p:spPr>
        <p:txBody>
          <a:bodyPr wrap="square" rtlCol="0">
            <a:spAutoFit/>
          </a:bodyPr>
          <a:lstStyle/>
          <a:p>
            <a:pPr algn="ctr"/>
            <a:r>
              <a:rPr lang="en-US" sz="2200" u="sng" dirty="0" smtClean="0">
                <a:solidFill>
                  <a:srgbClr val="000000"/>
                </a:solidFill>
              </a:rPr>
              <a:t>Employer Influence</a:t>
            </a:r>
            <a:endParaRPr lang="en-US" sz="2200" u="sng" dirty="0">
              <a:solidFill>
                <a:srgbClr val="000000"/>
              </a:solidFill>
            </a:endParaRPr>
          </a:p>
        </p:txBody>
      </p:sp>
      <p:pic>
        <p:nvPicPr>
          <p:cNvPr id="15" name="Picture 14"/>
          <p:cNvPicPr>
            <a:picLocks noChangeAspect="1"/>
          </p:cNvPicPr>
          <p:nvPr/>
        </p:nvPicPr>
        <p:blipFill>
          <a:blip r:embed="rId4" cstate="print"/>
          <a:stretch>
            <a:fillRect/>
          </a:stretch>
        </p:blipFill>
        <p:spPr>
          <a:xfrm>
            <a:off x="27160" y="3622850"/>
            <a:ext cx="1477338" cy="611132"/>
          </a:xfrm>
          <a:prstGeom prst="rect">
            <a:avLst/>
          </a:prstGeom>
        </p:spPr>
      </p:pic>
      <p:cxnSp>
        <p:nvCxnSpPr>
          <p:cNvPr id="17" name="Straight Connector 16"/>
          <p:cNvCxnSpPr/>
          <p:nvPr/>
        </p:nvCxnSpPr>
        <p:spPr bwMode="auto">
          <a:xfrm>
            <a:off x="4600282" y="72867"/>
            <a:ext cx="0" cy="6359467"/>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6383" y="3177344"/>
            <a:ext cx="8943673"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21" name="TextBox 20"/>
          <p:cNvSpPr txBox="1"/>
          <p:nvPr/>
        </p:nvSpPr>
        <p:spPr>
          <a:xfrm>
            <a:off x="-95223" y="-26339"/>
            <a:ext cx="4782207" cy="430887"/>
          </a:xfrm>
          <a:prstGeom prst="rect">
            <a:avLst/>
          </a:prstGeom>
          <a:noFill/>
        </p:spPr>
        <p:txBody>
          <a:bodyPr wrap="square" rtlCol="0">
            <a:spAutoFit/>
          </a:bodyPr>
          <a:lstStyle/>
          <a:p>
            <a:pPr algn="ctr"/>
            <a:r>
              <a:rPr lang="en-US" sz="2200" u="sng" dirty="0" smtClean="0">
                <a:solidFill>
                  <a:srgbClr val="000000"/>
                </a:solidFill>
              </a:rPr>
              <a:t>New Entrants/Alternative Models</a:t>
            </a:r>
            <a:endParaRPr lang="en-US" sz="2200" u="sng" dirty="0">
              <a:solidFill>
                <a:srgbClr val="000000"/>
              </a:solidFill>
            </a:endParaRPr>
          </a:p>
        </p:txBody>
      </p:sp>
      <p:pic>
        <p:nvPicPr>
          <p:cNvPr id="23" name="Picture 22"/>
          <p:cNvPicPr>
            <a:picLocks noChangeAspect="1"/>
          </p:cNvPicPr>
          <p:nvPr/>
        </p:nvPicPr>
        <p:blipFill>
          <a:blip r:embed="rId5" cstate="print"/>
          <a:stretch>
            <a:fillRect/>
          </a:stretch>
        </p:blipFill>
        <p:spPr>
          <a:xfrm>
            <a:off x="1562918" y="3759256"/>
            <a:ext cx="1798441" cy="443503"/>
          </a:xfrm>
          <a:prstGeom prst="rect">
            <a:avLst/>
          </a:prstGeom>
        </p:spPr>
      </p:pic>
      <p:pic>
        <p:nvPicPr>
          <p:cNvPr id="24" name="Picture 23"/>
          <p:cNvPicPr>
            <a:picLocks noChangeAspect="1"/>
          </p:cNvPicPr>
          <p:nvPr/>
        </p:nvPicPr>
        <p:blipFill>
          <a:blip r:embed="rId6" cstate="print"/>
          <a:stretch>
            <a:fillRect/>
          </a:stretch>
        </p:blipFill>
        <p:spPr>
          <a:xfrm>
            <a:off x="3469790" y="3660867"/>
            <a:ext cx="1050342" cy="609876"/>
          </a:xfrm>
          <a:prstGeom prst="rect">
            <a:avLst/>
          </a:prstGeom>
        </p:spPr>
      </p:pic>
      <p:sp>
        <p:nvSpPr>
          <p:cNvPr id="26" name="TextBox 25"/>
          <p:cNvSpPr txBox="1"/>
          <p:nvPr/>
        </p:nvSpPr>
        <p:spPr>
          <a:xfrm>
            <a:off x="4439714" y="-26339"/>
            <a:ext cx="4782207" cy="430887"/>
          </a:xfrm>
          <a:prstGeom prst="rect">
            <a:avLst/>
          </a:prstGeom>
          <a:noFill/>
        </p:spPr>
        <p:txBody>
          <a:bodyPr wrap="square" rtlCol="0">
            <a:spAutoFit/>
          </a:bodyPr>
          <a:lstStyle/>
          <a:p>
            <a:pPr algn="ctr"/>
            <a:r>
              <a:rPr lang="en-US" sz="2200" u="sng" dirty="0" smtClean="0">
                <a:solidFill>
                  <a:srgbClr val="000000"/>
                </a:solidFill>
              </a:rPr>
              <a:t>Information Increase</a:t>
            </a:r>
            <a:endParaRPr lang="en-US" sz="2200" u="sng" dirty="0">
              <a:solidFill>
                <a:srgbClr val="000000"/>
              </a:solidFill>
            </a:endParaRPr>
          </a:p>
        </p:txBody>
      </p:sp>
      <p:pic>
        <p:nvPicPr>
          <p:cNvPr id="27" name="Picture 26"/>
          <p:cNvPicPr>
            <a:picLocks noChangeAspect="1"/>
          </p:cNvPicPr>
          <p:nvPr/>
        </p:nvPicPr>
        <p:blipFill>
          <a:blip r:embed="rId7" cstate="print"/>
          <a:stretch>
            <a:fillRect/>
          </a:stretch>
        </p:blipFill>
        <p:spPr>
          <a:xfrm>
            <a:off x="4849699" y="670974"/>
            <a:ext cx="2151829" cy="741904"/>
          </a:xfrm>
          <a:prstGeom prst="rect">
            <a:avLst/>
          </a:prstGeom>
        </p:spPr>
      </p:pic>
      <p:pic>
        <p:nvPicPr>
          <p:cNvPr id="28" name="Picture 27"/>
          <p:cNvPicPr>
            <a:picLocks noChangeAspect="1"/>
          </p:cNvPicPr>
          <p:nvPr/>
        </p:nvPicPr>
        <p:blipFill>
          <a:blip r:embed="rId8" cstate="print"/>
          <a:stretch>
            <a:fillRect/>
          </a:stretch>
        </p:blipFill>
        <p:spPr>
          <a:xfrm>
            <a:off x="7184163" y="360870"/>
            <a:ext cx="1912423" cy="2738779"/>
          </a:xfrm>
          <a:prstGeom prst="rect">
            <a:avLst/>
          </a:prstGeom>
        </p:spPr>
      </p:pic>
      <p:pic>
        <p:nvPicPr>
          <p:cNvPr id="30" name="Picture 29"/>
          <p:cNvPicPr>
            <a:picLocks noChangeAspect="1"/>
          </p:cNvPicPr>
          <p:nvPr/>
        </p:nvPicPr>
        <p:blipFill>
          <a:blip r:embed="rId9" cstate="print"/>
          <a:stretch>
            <a:fillRect/>
          </a:stretch>
        </p:blipFill>
        <p:spPr>
          <a:xfrm>
            <a:off x="27160" y="2264750"/>
            <a:ext cx="3899341" cy="857880"/>
          </a:xfrm>
          <a:prstGeom prst="rect">
            <a:avLst/>
          </a:prstGeom>
        </p:spPr>
      </p:pic>
      <p:pic>
        <p:nvPicPr>
          <p:cNvPr id="31" name="Picture 30"/>
          <p:cNvPicPr>
            <a:picLocks noChangeAspect="1"/>
          </p:cNvPicPr>
          <p:nvPr/>
        </p:nvPicPr>
        <p:blipFill>
          <a:blip r:embed="rId10" cstate="print"/>
          <a:stretch>
            <a:fillRect/>
          </a:stretch>
        </p:blipFill>
        <p:spPr>
          <a:xfrm>
            <a:off x="4679464" y="1898489"/>
            <a:ext cx="2492301" cy="588424"/>
          </a:xfrm>
          <a:prstGeom prst="rect">
            <a:avLst/>
          </a:prstGeom>
        </p:spPr>
      </p:pic>
      <p:grpSp>
        <p:nvGrpSpPr>
          <p:cNvPr id="25" name="Group 24"/>
          <p:cNvGrpSpPr/>
          <p:nvPr/>
        </p:nvGrpSpPr>
        <p:grpSpPr>
          <a:xfrm>
            <a:off x="197966" y="4337376"/>
            <a:ext cx="4279766" cy="2132665"/>
            <a:chOff x="534154" y="2920793"/>
            <a:chExt cx="8155070" cy="3491764"/>
          </a:xfrm>
        </p:grpSpPr>
        <p:sp>
          <p:nvSpPr>
            <p:cNvPr id="29" name="Rectangle 28"/>
            <p:cNvSpPr/>
            <p:nvPr/>
          </p:nvSpPr>
          <p:spPr bwMode="auto">
            <a:xfrm>
              <a:off x="534154" y="2920793"/>
              <a:ext cx="8155070" cy="3491764"/>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34" name="Picture 33"/>
            <p:cNvPicPr>
              <a:picLocks noChangeAspect="1"/>
            </p:cNvPicPr>
            <p:nvPr/>
          </p:nvPicPr>
          <p:blipFill>
            <a:blip r:embed="rId11" cstate="print"/>
            <a:stretch>
              <a:fillRect/>
            </a:stretch>
          </p:blipFill>
          <p:spPr>
            <a:xfrm>
              <a:off x="792007" y="3772630"/>
              <a:ext cx="6560381" cy="470396"/>
            </a:xfrm>
            <a:prstGeom prst="rect">
              <a:avLst/>
            </a:prstGeom>
          </p:spPr>
        </p:pic>
        <p:pic>
          <p:nvPicPr>
            <p:cNvPr id="35" name="Picture 34"/>
            <p:cNvPicPr>
              <a:picLocks noChangeAspect="1"/>
            </p:cNvPicPr>
            <p:nvPr/>
          </p:nvPicPr>
          <p:blipFill>
            <a:blip r:embed="rId12" cstate="print"/>
            <a:stretch>
              <a:fillRect/>
            </a:stretch>
          </p:blipFill>
          <p:spPr>
            <a:xfrm>
              <a:off x="698585" y="3010215"/>
              <a:ext cx="7796445" cy="734115"/>
            </a:xfrm>
            <a:prstGeom prst="rect">
              <a:avLst/>
            </a:prstGeom>
          </p:spPr>
        </p:pic>
        <p:pic>
          <p:nvPicPr>
            <p:cNvPr id="36" name="Picture 35"/>
            <p:cNvPicPr>
              <a:picLocks noChangeAspect="1"/>
            </p:cNvPicPr>
            <p:nvPr/>
          </p:nvPicPr>
          <p:blipFill>
            <a:blip r:embed="rId13" cstate="print"/>
            <a:stretch>
              <a:fillRect/>
            </a:stretch>
          </p:blipFill>
          <p:spPr>
            <a:xfrm>
              <a:off x="715223" y="4545510"/>
              <a:ext cx="7935458" cy="1809750"/>
            </a:xfrm>
            <a:prstGeom prst="rect">
              <a:avLst/>
            </a:prstGeom>
          </p:spPr>
        </p:pic>
        <p:sp>
          <p:nvSpPr>
            <p:cNvPr id="37" name="TextBox 36"/>
            <p:cNvSpPr txBox="1"/>
            <p:nvPr/>
          </p:nvSpPr>
          <p:spPr>
            <a:xfrm>
              <a:off x="628752" y="4219359"/>
              <a:ext cx="3731627" cy="390610"/>
            </a:xfrm>
            <a:prstGeom prst="rect">
              <a:avLst/>
            </a:prstGeom>
            <a:noFill/>
          </p:spPr>
          <p:txBody>
            <a:bodyPr wrap="square" rtlCol="0">
              <a:spAutoFit/>
            </a:bodyPr>
            <a:lstStyle/>
            <a:p>
              <a:r>
                <a:rPr lang="en-US" sz="1200" i="1" dirty="0" smtClean="0">
                  <a:solidFill>
                    <a:srgbClr val="000000"/>
                  </a:solidFill>
                  <a:latin typeface="Times New Roman" panose="02020603050405020304" pitchFamily="18" charset="0"/>
                  <a:cs typeface="Times New Roman" panose="02020603050405020304" pitchFamily="18" charset="0"/>
                </a:rPr>
                <a:t>December 8, 2014</a:t>
              </a:r>
              <a:endParaRPr lang="en-US" sz="1200" i="1" dirty="0">
                <a:solidFill>
                  <a:srgbClr val="000000"/>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14" cstate="print"/>
          <a:stretch>
            <a:fillRect/>
          </a:stretch>
        </p:blipFill>
        <p:spPr>
          <a:xfrm>
            <a:off x="109867" y="591379"/>
            <a:ext cx="2219325" cy="1485900"/>
          </a:xfrm>
          <a:prstGeom prst="rect">
            <a:avLst/>
          </a:prstGeom>
        </p:spPr>
      </p:pic>
      <p:pic>
        <p:nvPicPr>
          <p:cNvPr id="38" name="Picture 37"/>
          <p:cNvPicPr>
            <a:picLocks noChangeAspect="1"/>
          </p:cNvPicPr>
          <p:nvPr/>
        </p:nvPicPr>
        <p:blipFill>
          <a:blip r:embed="rId15" cstate="print"/>
          <a:stretch>
            <a:fillRect/>
          </a:stretch>
        </p:blipFill>
        <p:spPr>
          <a:xfrm>
            <a:off x="5204214" y="3846831"/>
            <a:ext cx="3147934" cy="2305894"/>
          </a:xfrm>
          <a:prstGeom prst="rect">
            <a:avLst/>
          </a:prstGeom>
        </p:spPr>
      </p:pic>
      <p:sp>
        <p:nvSpPr>
          <p:cNvPr id="39" name="TextBox 38"/>
          <p:cNvSpPr txBox="1"/>
          <p:nvPr/>
        </p:nvSpPr>
        <p:spPr>
          <a:xfrm>
            <a:off x="4361793" y="3186320"/>
            <a:ext cx="4782207" cy="430887"/>
          </a:xfrm>
          <a:prstGeom prst="rect">
            <a:avLst/>
          </a:prstGeom>
          <a:noFill/>
        </p:spPr>
        <p:txBody>
          <a:bodyPr wrap="square" rtlCol="0">
            <a:spAutoFit/>
          </a:bodyPr>
          <a:lstStyle/>
          <a:p>
            <a:pPr algn="ctr"/>
            <a:r>
              <a:rPr lang="en-US" sz="2200" u="sng" dirty="0" smtClean="0">
                <a:solidFill>
                  <a:srgbClr val="000000"/>
                </a:solidFill>
              </a:rPr>
              <a:t>Population Health</a:t>
            </a:r>
            <a:endParaRPr lang="en-US" sz="2200" u="sng" dirty="0">
              <a:solidFill>
                <a:srgbClr val="000000"/>
              </a:solidFill>
            </a:endParaRPr>
          </a:p>
        </p:txBody>
      </p:sp>
    </p:spTree>
    <p:extLst>
      <p:ext uri="{BB962C8B-B14F-4D97-AF65-F5344CB8AC3E}">
        <p14:creationId xmlns:p14="http://schemas.microsoft.com/office/powerpoint/2010/main" xmlns="" val="30469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7"/>
          <p:cNvSpPr>
            <a:spLocks noChangeArrowheads="1" noChangeShapeType="1" noTextEdit="1"/>
          </p:cNvSpPr>
          <p:nvPr/>
        </p:nvSpPr>
        <p:spPr bwMode="auto">
          <a:xfrm>
            <a:off x="128902" y="372019"/>
            <a:ext cx="5687698" cy="660174"/>
          </a:xfrm>
          <a:prstGeom prst="rect">
            <a:avLst/>
          </a:prstGeom>
        </p:spPr>
        <p:txBody>
          <a:bodyPr wrap="none" fromWordArt="1">
            <a:prstTxWarp prst="textPlain">
              <a:avLst>
                <a:gd name="adj" fmla="val 50000"/>
              </a:avLst>
            </a:prstTxWarp>
          </a:bodyPr>
          <a:lstStyle/>
          <a:p>
            <a:pPr algn="ctr"/>
            <a:r>
              <a:rPr lang="en-US" sz="3600" kern="10" dirty="0" smtClean="0">
                <a:ln w="34925">
                  <a:noFill/>
                  <a:round/>
                  <a:headEnd/>
                  <a:tailEnd/>
                </a:ln>
                <a:solidFill>
                  <a:srgbClr val="0A5540"/>
                </a:solidFill>
                <a:latin typeface="Impact"/>
              </a:rPr>
              <a:t>Methodology</a:t>
            </a:r>
            <a:endParaRPr lang="en-US" sz="3600" kern="10" dirty="0">
              <a:ln w="34925">
                <a:noFill/>
                <a:round/>
                <a:headEnd/>
                <a:tailEnd/>
              </a:ln>
              <a:solidFill>
                <a:srgbClr val="0A5540"/>
              </a:solidFill>
              <a:latin typeface="Impact"/>
            </a:endParaRPr>
          </a:p>
        </p:txBody>
      </p:sp>
      <p:sp>
        <p:nvSpPr>
          <p:cNvPr id="14" name="Text Box 116"/>
          <p:cNvSpPr txBox="1">
            <a:spLocks noChangeArrowheads="1"/>
          </p:cNvSpPr>
          <p:nvPr/>
        </p:nvSpPr>
        <p:spPr bwMode="auto">
          <a:xfrm>
            <a:off x="570773" y="1402427"/>
            <a:ext cx="8023225"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200" b="1" dirty="0" smtClean="0"/>
              <a:t>The Health Management Academy is </a:t>
            </a:r>
            <a:r>
              <a:rPr lang="en-US" sz="2200" b="1" dirty="0"/>
              <a:t>pleased to present the key findings </a:t>
            </a:r>
            <a:r>
              <a:rPr lang="en-US" sz="2200" b="1" dirty="0" smtClean="0"/>
              <a:t>from a national survey </a:t>
            </a:r>
            <a:r>
              <a:rPr lang="en-US" sz="2200" b="1" dirty="0"/>
              <a:t>of </a:t>
            </a:r>
            <a:r>
              <a:rPr lang="en-US" sz="2200" b="1" dirty="0" smtClean="0"/>
              <a:t>1,500 adults, conducted May 16-21, 2015.</a:t>
            </a:r>
            <a:endParaRPr lang="en-US" sz="2200" dirty="0" smtClean="0"/>
          </a:p>
          <a:p>
            <a:endParaRPr lang="en-US" sz="2200" dirty="0" smtClean="0"/>
          </a:p>
          <a:p>
            <a:r>
              <a:rPr lang="en-US" sz="2200" dirty="0" smtClean="0"/>
              <a:t>The survey was conducted using a blend of live landline telephone interviews and online interviews</a:t>
            </a:r>
            <a:r>
              <a:rPr lang="en-US" sz="2200" dirty="0"/>
              <a:t>. </a:t>
            </a:r>
            <a:r>
              <a:rPr lang="en-US" sz="2200" dirty="0" smtClean="0"/>
              <a:t>The data </a:t>
            </a:r>
            <a:r>
              <a:rPr lang="en-US" sz="2200" dirty="0"/>
              <a:t>were weighted to approximate a </a:t>
            </a:r>
            <a:r>
              <a:rPr lang="en-US" sz="2200" dirty="0" smtClean="0"/>
              <a:t>national sample of adults based on gender, </a:t>
            </a:r>
            <a:r>
              <a:rPr lang="en-US" sz="2200" dirty="0"/>
              <a:t>age, </a:t>
            </a:r>
            <a:r>
              <a:rPr lang="en-US" sz="2200" dirty="0" smtClean="0"/>
              <a:t>ethnicity and region.</a:t>
            </a:r>
          </a:p>
          <a:p>
            <a:endParaRPr lang="en-US" sz="2200" dirty="0"/>
          </a:p>
          <a:p>
            <a:r>
              <a:rPr lang="en-US" sz="2200" dirty="0" smtClean="0"/>
              <a:t>The survey </a:t>
            </a:r>
            <a:r>
              <a:rPr lang="en-US" sz="2200" b="1" dirty="0" smtClean="0"/>
              <a:t>has a </a:t>
            </a:r>
            <a:r>
              <a:rPr lang="en-US" sz="2200" b="1" dirty="0"/>
              <a:t>margin of error of </a:t>
            </a:r>
            <a:r>
              <a:rPr lang="en-US" sz="2200" dirty="0" smtClean="0"/>
              <a:t>±2.53% at a 95% level of confidence. Results based on smaller sample sizes of respondents – such as gender or age – have a larger margin of error.</a:t>
            </a:r>
            <a:endParaRPr lang="en-US" sz="2200" b="1" dirty="0"/>
          </a:p>
        </p:txBody>
      </p:sp>
    </p:spTree>
    <p:extLst>
      <p:ext uri="{BB962C8B-B14F-4D97-AF65-F5344CB8AC3E}">
        <p14:creationId xmlns:p14="http://schemas.microsoft.com/office/powerpoint/2010/main" xmlns="" val="1977951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92" y="69191"/>
            <a:ext cx="2312199" cy="226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itle 3"/>
          <p:cNvSpPr txBox="1">
            <a:spLocks/>
          </p:cNvSpPr>
          <p:nvPr/>
        </p:nvSpPr>
        <p:spPr>
          <a:xfrm>
            <a:off x="318336" y="2556418"/>
            <a:ext cx="8514562" cy="1143000"/>
          </a:xfrm>
          <a:prstGeom prst="rect">
            <a:avLst/>
          </a:prstGeom>
        </p:spPr>
        <p:txBody>
          <a:bodyPr rtlCol="0">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fontAlgn="auto">
              <a:spcAft>
                <a:spcPts val="0"/>
              </a:spcAft>
              <a:defRPr/>
            </a:pPr>
            <a:endParaRPr lang="en-US" sz="5600" b="0" kern="0" dirty="0" smtClean="0">
              <a:solidFill>
                <a:srgbClr val="0A5540"/>
              </a:solidFill>
              <a:latin typeface="Book Antiqua" panose="02040602050305030304" pitchFamily="18" charset="0"/>
            </a:endParaRPr>
          </a:p>
          <a:p>
            <a:pPr fontAlgn="auto">
              <a:spcAft>
                <a:spcPts val="0"/>
              </a:spcAft>
              <a:defRPr/>
            </a:pPr>
            <a:r>
              <a:rPr lang="en-US" sz="5600" b="0" kern="0" dirty="0" smtClean="0">
                <a:solidFill>
                  <a:srgbClr val="0A5540"/>
                </a:solidFill>
                <a:latin typeface="Book Antiqua" panose="02040602050305030304" pitchFamily="18" charset="0"/>
              </a:rPr>
              <a:t>Key Data</a:t>
            </a:r>
          </a:p>
          <a:p>
            <a:pPr fontAlgn="auto">
              <a:spcAft>
                <a:spcPts val="0"/>
              </a:spcAft>
              <a:defRPr/>
            </a:pPr>
            <a:endParaRPr lang="en-US" sz="5600" b="0" kern="0" dirty="0">
              <a:solidFill>
                <a:srgbClr val="0A5540"/>
              </a:solidFill>
              <a:latin typeface="Book Antiqua" panose="02040602050305030304" pitchFamily="18" charset="0"/>
            </a:endParaRPr>
          </a:p>
        </p:txBody>
      </p:sp>
      <p:pic>
        <p:nvPicPr>
          <p:cNvPr id="9" name="Picture 6" descr="http://www.jlnmcbgp.org/image/Medical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2132" y="65277"/>
            <a:ext cx="2294830" cy="226685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Line 51"/>
          <p:cNvSpPr>
            <a:spLocks noChangeShapeType="1"/>
          </p:cNvSpPr>
          <p:nvPr/>
        </p:nvSpPr>
        <p:spPr bwMode="auto">
          <a:xfrm>
            <a:off x="-36513" y="32679"/>
            <a:ext cx="9204326" cy="0"/>
          </a:xfrm>
          <a:prstGeom prst="line">
            <a:avLst/>
          </a:prstGeom>
          <a:noFill/>
          <a:ln w="76200">
            <a:solidFill>
              <a:srgbClr val="0A5540"/>
            </a:solidFill>
            <a:round/>
            <a:headEnd/>
            <a:tailEnd/>
          </a:ln>
          <a:effectLst/>
        </p:spPr>
        <p:txBody>
          <a:bodyPr/>
          <a:lstStyle/>
          <a:p>
            <a:endParaRPr lang="en-US" dirty="0"/>
          </a:p>
        </p:txBody>
      </p:sp>
      <p:sp>
        <p:nvSpPr>
          <p:cNvPr id="12" name="Line 52"/>
          <p:cNvSpPr>
            <a:spLocks noChangeShapeType="1"/>
          </p:cNvSpPr>
          <p:nvPr/>
        </p:nvSpPr>
        <p:spPr bwMode="auto">
          <a:xfrm>
            <a:off x="-36513" y="2374241"/>
            <a:ext cx="9204326" cy="0"/>
          </a:xfrm>
          <a:prstGeom prst="line">
            <a:avLst/>
          </a:prstGeom>
          <a:noFill/>
          <a:ln w="76200">
            <a:solidFill>
              <a:srgbClr val="0A5540"/>
            </a:solidFill>
            <a:round/>
            <a:headEnd/>
            <a:tailEnd/>
          </a:ln>
          <a:effectLst/>
        </p:spPr>
        <p:txBody>
          <a:bodyPr/>
          <a:lstStyle/>
          <a:p>
            <a:endParaRPr lang="en-US" dirty="0"/>
          </a:p>
        </p:txBody>
      </p:sp>
      <p:pic>
        <p:nvPicPr>
          <p:cNvPr id="13" name="Picture 2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7575" y="70182"/>
            <a:ext cx="2356359" cy="226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cstate="print"/>
          <a:stretch>
            <a:fillRect/>
          </a:stretch>
        </p:blipFill>
        <p:spPr>
          <a:xfrm>
            <a:off x="4566908" y="69191"/>
            <a:ext cx="2302250" cy="2268537"/>
          </a:xfrm>
          <a:prstGeom prst="rect">
            <a:avLst/>
          </a:prstGeom>
        </p:spPr>
      </p:pic>
    </p:spTree>
    <p:extLst>
      <p:ext uri="{BB962C8B-B14F-4D97-AF65-F5344CB8AC3E}">
        <p14:creationId xmlns:p14="http://schemas.microsoft.com/office/powerpoint/2010/main" xmlns="" val="113523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4"/>
          <p:cNvGraphicFramePr>
            <a:graphicFrameLocks/>
          </p:cNvGraphicFramePr>
          <p:nvPr>
            <p:extLst>
              <p:ext uri="{D42A27DB-BD31-4B8C-83A1-F6EECF244321}">
                <p14:modId xmlns:p14="http://schemas.microsoft.com/office/powerpoint/2010/main" xmlns="" val="2078167816"/>
              </p:ext>
            </p:extLst>
          </p:nvPr>
        </p:nvGraphicFramePr>
        <p:xfrm>
          <a:off x="23150" y="1626995"/>
          <a:ext cx="9144000" cy="5051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txBox="1">
            <a:spLocks/>
          </p:cNvSpPr>
          <p:nvPr/>
        </p:nvSpPr>
        <p:spPr bwMode="auto">
          <a:xfrm>
            <a:off x="454776" y="46197"/>
            <a:ext cx="8234448" cy="510909"/>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5000"/>
              </a:lnSpc>
              <a:spcAft>
                <a:spcPts val="0"/>
              </a:spcAft>
            </a:pPr>
            <a:r>
              <a:rPr lang="en-US" sz="3200" b="0" dirty="0" smtClean="0">
                <a:solidFill>
                  <a:prstClr val="black"/>
                </a:solidFill>
                <a:latin typeface="Times New Roman" pitchFamily="18" charset="0"/>
                <a:cs typeface="Times New Roman" pitchFamily="18" charset="0"/>
              </a:rPr>
              <a:t>1 in 5 consumers use a wearable device to monitor or check their health.</a:t>
            </a:r>
          </a:p>
        </p:txBody>
      </p:sp>
      <p:sp>
        <p:nvSpPr>
          <p:cNvPr id="4" name="TextBox 3"/>
          <p:cNvSpPr txBox="1"/>
          <p:nvPr/>
        </p:nvSpPr>
        <p:spPr>
          <a:xfrm>
            <a:off x="546849" y="1159052"/>
            <a:ext cx="8050304" cy="738664"/>
          </a:xfrm>
          <a:prstGeom prst="rect">
            <a:avLst/>
          </a:prstGeom>
          <a:noFill/>
        </p:spPr>
        <p:txBody>
          <a:bodyPr wrap="square" rtlCol="0">
            <a:spAutoFit/>
          </a:bodyPr>
          <a:lstStyle/>
          <a:p>
            <a:pPr algn="ctr" fontAlgn="auto">
              <a:spcBef>
                <a:spcPts val="0"/>
              </a:spcBef>
              <a:spcAft>
                <a:spcPts val="0"/>
              </a:spcAft>
            </a:pPr>
            <a:r>
              <a:rPr lang="en-US" sz="1400" i="1" dirty="0">
                <a:latin typeface="Times New Roman" panose="02020603050405020304" pitchFamily="18" charset="0"/>
                <a:cs typeface="Times New Roman" panose="02020603050405020304" pitchFamily="18" charset="0"/>
              </a:rPr>
              <a:t>Recently, there has been attention around wearable technology, including products like Google Glass, Fitbit, Apple Watch and Nike </a:t>
            </a:r>
            <a:r>
              <a:rPr lang="en-US" sz="1400" i="1" dirty="0" err="1">
                <a:latin typeface="Times New Roman" panose="02020603050405020304" pitchFamily="18" charset="0"/>
                <a:cs typeface="Times New Roman" panose="02020603050405020304" pitchFamily="18" charset="0"/>
              </a:rPr>
              <a:t>Fuelband</a:t>
            </a:r>
            <a:r>
              <a:rPr lang="en-US" sz="1400" i="1" dirty="0">
                <a:latin typeface="Times New Roman" panose="02020603050405020304" pitchFamily="18" charset="0"/>
                <a:cs typeface="Times New Roman" panose="02020603050405020304" pitchFamily="18" charset="0"/>
              </a:rPr>
              <a:t>. Some consumers are using these devices to closely monitor their health. Do you, yourself own a wearable device that you use to monitor or check your health?</a:t>
            </a:r>
            <a:endParaRPr lang="en-US" sz="1400" i="1" dirty="0">
              <a:solidFill>
                <a:srgbClr val="000000"/>
              </a:solidFill>
              <a:latin typeface="Times New Roman" pitchFamily="18" charset="0"/>
              <a:cs typeface="Times New Roman" pitchFamily="18" charset="0"/>
            </a:endParaRPr>
          </a:p>
        </p:txBody>
      </p:sp>
      <p:cxnSp>
        <p:nvCxnSpPr>
          <p:cNvPr id="10" name="Straight Connector 9"/>
          <p:cNvCxnSpPr/>
          <p:nvPr/>
        </p:nvCxnSpPr>
        <p:spPr>
          <a:xfrm>
            <a:off x="421524" y="1038818"/>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bwMode="white">
          <a:xfrm>
            <a:off x="1026989" y="5729072"/>
            <a:ext cx="3559485"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Yes</a:t>
            </a:r>
            <a:endParaRPr lang="en-US" sz="1400" dirty="0">
              <a:solidFill>
                <a:srgbClr val="FFFFFF"/>
              </a:solidFill>
              <a:latin typeface="Arial" pitchFamily="34" charset="0"/>
              <a:cs typeface="Arial" pitchFamily="34" charset="0"/>
            </a:endParaRPr>
          </a:p>
        </p:txBody>
      </p:sp>
      <p:sp>
        <p:nvSpPr>
          <p:cNvPr id="13" name="TextBox 12"/>
          <p:cNvSpPr txBox="1"/>
          <p:nvPr/>
        </p:nvSpPr>
        <p:spPr bwMode="white">
          <a:xfrm>
            <a:off x="4586473" y="5729072"/>
            <a:ext cx="3562675" cy="286232"/>
          </a:xfrm>
          <a:prstGeom prst="rect">
            <a:avLst/>
          </a:prstGeom>
          <a:noFill/>
        </p:spPr>
        <p:txBody>
          <a:bodyPr wrap="square" rtlCol="0" anchor="b">
            <a:spAutoFit/>
          </a:bodyPr>
          <a:lstStyle/>
          <a:p>
            <a:pPr algn="ctr">
              <a:lnSpc>
                <a:spcPct val="90000"/>
              </a:lnSpc>
            </a:pPr>
            <a:r>
              <a:rPr lang="en-US" sz="1400" dirty="0" smtClean="0">
                <a:solidFill>
                  <a:srgbClr val="FFFFFF"/>
                </a:solidFill>
                <a:latin typeface="Arial" pitchFamily="34" charset="0"/>
                <a:cs typeface="Arial" pitchFamily="34" charset="0"/>
              </a:rPr>
              <a:t>No</a:t>
            </a:r>
            <a:endParaRPr lang="en-US" sz="1400" dirty="0">
              <a:solidFill>
                <a:srgbClr val="FFFFFF"/>
              </a:solidFill>
              <a:latin typeface="Arial" pitchFamily="34" charset="0"/>
              <a:cs typeface="Arial" pitchFamily="34" charset="0"/>
            </a:endParaRPr>
          </a:p>
        </p:txBody>
      </p:sp>
      <p:sp>
        <p:nvSpPr>
          <p:cNvPr id="14" name="TextBox 13"/>
          <p:cNvSpPr txBox="1"/>
          <p:nvPr/>
        </p:nvSpPr>
        <p:spPr>
          <a:xfrm>
            <a:off x="3957824" y="2731532"/>
            <a:ext cx="1229711" cy="338554"/>
          </a:xfrm>
          <a:prstGeom prst="rect">
            <a:avLst/>
          </a:prstGeom>
          <a:noFill/>
        </p:spPr>
        <p:txBody>
          <a:bodyPr wrap="square" rtlCol="0">
            <a:spAutoFit/>
          </a:bodyPr>
          <a:lstStyle/>
          <a:p>
            <a:pPr algn="ctr"/>
            <a:r>
              <a:rPr lang="en-US" sz="1600" dirty="0" smtClean="0">
                <a:solidFill>
                  <a:schemeClr val="bg2"/>
                </a:solidFill>
                <a:latin typeface="Arial" pitchFamily="34" charset="0"/>
                <a:cs typeface="Arial" pitchFamily="34" charset="0"/>
              </a:rPr>
              <a:t>-56</a:t>
            </a:r>
            <a:endParaRPr lang="en-US" sz="16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xmlns="" val="3072053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Placeholder 4"/>
          <p:cNvGraphicFramePr>
            <a:graphicFrameLocks/>
          </p:cNvGraphicFramePr>
          <p:nvPr>
            <p:extLst>
              <p:ext uri="{D42A27DB-BD31-4B8C-83A1-F6EECF244321}">
                <p14:modId xmlns:p14="http://schemas.microsoft.com/office/powerpoint/2010/main" xmlns="" val="4159405612"/>
              </p:ext>
            </p:extLst>
          </p:nvPr>
        </p:nvGraphicFramePr>
        <p:xfrm>
          <a:off x="-2265" y="-42526"/>
          <a:ext cx="9245600" cy="667543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421524" y="623918"/>
            <a:ext cx="8267700" cy="0"/>
          </a:xfrm>
          <a:prstGeom prst="line">
            <a:avLst/>
          </a:prstGeom>
          <a:ln w="57150">
            <a:solidFill>
              <a:srgbClr val="0A5540"/>
            </a:solidFill>
          </a:ln>
          <a:effectLst/>
        </p:spPr>
        <p:style>
          <a:lnRef idx="3">
            <a:schemeClr val="accent1"/>
          </a:lnRef>
          <a:fillRef idx="0">
            <a:schemeClr val="accent1"/>
          </a:fillRef>
          <a:effectRef idx="2">
            <a:schemeClr val="accent1"/>
          </a:effectRef>
          <a:fontRef idx="minor">
            <a:schemeClr val="tx1"/>
          </a:fontRef>
        </p:style>
      </p:cxnSp>
      <p:sp>
        <p:nvSpPr>
          <p:cNvPr id="28" name="Text Placeholder 2"/>
          <p:cNvSpPr txBox="1">
            <a:spLocks/>
          </p:cNvSpPr>
          <p:nvPr/>
        </p:nvSpPr>
        <p:spPr>
          <a:xfrm>
            <a:off x="984120" y="5585166"/>
            <a:ext cx="1283957" cy="307777"/>
          </a:xfrm>
          <a:prstGeom prst="rect">
            <a:avLst/>
          </a:prstGeom>
        </p:spPr>
        <p:txBody>
          <a:bodyPr wrap="square">
            <a:spAutoFit/>
          </a:bodyPr>
          <a:lstStyle/>
          <a:p>
            <a:pPr algn="ctr" defTabSz="914400">
              <a:defRPr/>
            </a:pPr>
            <a:r>
              <a:rPr lang="en-US" sz="1400" kern="0" dirty="0" smtClean="0">
                <a:solidFill>
                  <a:srgbClr val="FFFFFF"/>
                </a:solidFill>
                <a:latin typeface="Arial" pitchFamily="34" charset="0"/>
                <a:cs typeface="Arial" pitchFamily="34" charset="0"/>
              </a:rPr>
              <a:t>Yes </a:t>
            </a:r>
            <a:endParaRPr lang="en-US" sz="1400" kern="0" dirty="0">
              <a:solidFill>
                <a:srgbClr val="FFFFFF"/>
              </a:solidFill>
              <a:latin typeface="Arial" pitchFamily="34" charset="0"/>
              <a:cs typeface="Arial" pitchFamily="34" charset="0"/>
            </a:endParaRPr>
          </a:p>
        </p:txBody>
      </p:sp>
      <p:sp>
        <p:nvSpPr>
          <p:cNvPr id="37" name="Text Placeholder 2"/>
          <p:cNvSpPr txBox="1">
            <a:spLocks/>
          </p:cNvSpPr>
          <p:nvPr/>
        </p:nvSpPr>
        <p:spPr>
          <a:xfrm>
            <a:off x="3965140" y="5585166"/>
            <a:ext cx="1276440" cy="307777"/>
          </a:xfrm>
          <a:prstGeom prst="rect">
            <a:avLst/>
          </a:prstGeom>
        </p:spPr>
        <p:txBody>
          <a:bodyPr wrap="square">
            <a:spAutoFit/>
          </a:bodyPr>
          <a:lstStyle/>
          <a:p>
            <a:pPr algn="ctr" defTabSz="914400">
              <a:defRPr/>
            </a:pPr>
            <a:r>
              <a:rPr lang="en-US" sz="1400" b="1" kern="0" dirty="0" smtClean="0">
                <a:solidFill>
                  <a:srgbClr val="FFFFFF"/>
                </a:solidFill>
                <a:latin typeface="Arial" pitchFamily="34" charset="0"/>
                <a:cs typeface="Arial" pitchFamily="34" charset="0"/>
              </a:rPr>
              <a:t>Yes</a:t>
            </a:r>
            <a:endParaRPr lang="en-US" sz="1400" b="1" kern="0" dirty="0">
              <a:solidFill>
                <a:srgbClr val="FFFFFF"/>
              </a:solidFill>
              <a:latin typeface="Arial" pitchFamily="34" charset="0"/>
              <a:cs typeface="Arial" pitchFamily="34" charset="0"/>
            </a:endParaRPr>
          </a:p>
        </p:txBody>
      </p:sp>
      <p:sp>
        <p:nvSpPr>
          <p:cNvPr id="22" name="Text Placeholder 2"/>
          <p:cNvSpPr txBox="1">
            <a:spLocks/>
          </p:cNvSpPr>
          <p:nvPr/>
        </p:nvSpPr>
        <p:spPr>
          <a:xfrm>
            <a:off x="6966166" y="5585166"/>
            <a:ext cx="1276440" cy="307777"/>
          </a:xfrm>
          <a:prstGeom prst="rect">
            <a:avLst/>
          </a:prstGeom>
        </p:spPr>
        <p:txBody>
          <a:bodyPr wrap="square">
            <a:spAutoFit/>
          </a:bodyPr>
          <a:lstStyle/>
          <a:p>
            <a:pPr algn="ctr" defTabSz="914400">
              <a:defRPr/>
            </a:pPr>
            <a:r>
              <a:rPr lang="en-US" sz="1400" b="1" kern="0" dirty="0" smtClean="0">
                <a:solidFill>
                  <a:srgbClr val="FFFFFF"/>
                </a:solidFill>
                <a:latin typeface="Arial" pitchFamily="34" charset="0"/>
                <a:cs typeface="Arial" pitchFamily="34" charset="0"/>
              </a:rPr>
              <a:t>Yes</a:t>
            </a:r>
            <a:endParaRPr lang="en-US" sz="1400" b="1" kern="0" dirty="0">
              <a:solidFill>
                <a:srgbClr val="FFFFFF"/>
              </a:solidFill>
              <a:latin typeface="Arial" pitchFamily="34" charset="0"/>
              <a:cs typeface="Arial" pitchFamily="34" charset="0"/>
            </a:endParaRPr>
          </a:p>
        </p:txBody>
      </p:sp>
      <p:sp>
        <p:nvSpPr>
          <p:cNvPr id="15" name="Text Placeholder 2"/>
          <p:cNvSpPr txBox="1">
            <a:spLocks/>
          </p:cNvSpPr>
          <p:nvPr/>
        </p:nvSpPr>
        <p:spPr bwMode="auto">
          <a:xfrm>
            <a:off x="786444" y="2119597"/>
            <a:ext cx="1714708"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November, 2014</a:t>
            </a:r>
            <a:endParaRPr kumimoji="0" lang="en-US" sz="1400" b="1" i="1" u="sng" strike="noStrike" kern="0" cap="none" spc="0" normalizeH="0" baseline="0" noProof="0" dirty="0" smtClean="0">
              <a:ln>
                <a:noFill/>
              </a:ln>
              <a:solidFill>
                <a:prstClr val="black"/>
              </a:solidFill>
              <a:effectLst/>
              <a:uLnTx/>
              <a:uFillTx/>
            </a:endParaRPr>
          </a:p>
        </p:txBody>
      </p:sp>
      <p:sp>
        <p:nvSpPr>
          <p:cNvPr id="16" name="Text Placeholder 2"/>
          <p:cNvSpPr txBox="1">
            <a:spLocks/>
          </p:cNvSpPr>
          <p:nvPr/>
        </p:nvSpPr>
        <p:spPr bwMode="auto">
          <a:xfrm>
            <a:off x="3859380" y="2119597"/>
            <a:ext cx="1517496"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February, 2015</a:t>
            </a:r>
            <a:endParaRPr kumimoji="0" lang="en-US" sz="1400" b="1" i="1" u="sng" strike="noStrike" kern="0" cap="none" spc="0" normalizeH="0" baseline="0" noProof="0" dirty="0" smtClean="0">
              <a:ln>
                <a:noFill/>
              </a:ln>
              <a:solidFill>
                <a:prstClr val="black"/>
              </a:solidFill>
              <a:effectLst/>
              <a:uLnTx/>
              <a:uFillTx/>
            </a:endParaRPr>
          </a:p>
        </p:txBody>
      </p:sp>
      <p:sp>
        <p:nvSpPr>
          <p:cNvPr id="17" name="Text Placeholder 2"/>
          <p:cNvSpPr txBox="1">
            <a:spLocks/>
          </p:cNvSpPr>
          <p:nvPr/>
        </p:nvSpPr>
        <p:spPr bwMode="auto">
          <a:xfrm>
            <a:off x="6855730" y="2119597"/>
            <a:ext cx="1517496" cy="307777"/>
          </a:xfrm>
          <a:prstGeom prst="rect">
            <a:avLst/>
          </a:prstGeom>
          <a:noFill/>
          <a:ln>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lnSpc>
                <a:spcPct val="100000"/>
              </a:lnSpc>
              <a:spcBef>
                <a:spcPts val="0"/>
              </a:spcBef>
              <a:spcAft>
                <a:spcPct val="0"/>
              </a:spcAft>
              <a:buNone/>
              <a:defRPr lang="en-US" sz="1800" b="1" i="1" dirty="0" smtClean="0">
                <a:solidFill>
                  <a:schemeClr val="bg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defRPr/>
            </a:pPr>
            <a:r>
              <a:rPr lang="en-US" sz="1400" u="sng" kern="0" dirty="0" smtClean="0">
                <a:solidFill>
                  <a:prstClr val="black"/>
                </a:solidFill>
              </a:rPr>
              <a:t>May, 2015</a:t>
            </a:r>
            <a:endParaRPr kumimoji="0" lang="en-US" sz="1400" b="1" i="1" u="sng"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1594070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H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13443</TotalTime>
  <Words>2241</Words>
  <Application>Microsoft Office PowerPoint</Application>
  <PresentationFormat>On-screen Show (4:3)</PresentationFormat>
  <Paragraphs>512</Paragraphs>
  <Slides>25</Slides>
  <Notes>24</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Default Design</vt:lpstr>
      <vt:lpstr>2_Default Design</vt:lpstr>
      <vt:lpstr>1_Default Design</vt:lpstr>
      <vt:lpstr>7_Custom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Public Opinion Strategies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dc:creator>
  <cp:lastModifiedBy>Jesse Emerson</cp:lastModifiedBy>
  <cp:revision>2335</cp:revision>
  <cp:lastPrinted>2013-10-17T12:29:15Z</cp:lastPrinted>
  <dcterms:created xsi:type="dcterms:W3CDTF">2006-04-21T13:01:40Z</dcterms:created>
  <dcterms:modified xsi:type="dcterms:W3CDTF">2015-10-09T13:26:52Z</dcterms:modified>
</cp:coreProperties>
</file>